
<file path=[Content_Types].xml><?xml version="1.0" encoding="utf-8"?>
<Types xmlns="http://schemas.openxmlformats.org/package/2006/content-types">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6"/>
  </p:notesMasterIdLst>
  <p:sldIdLst>
    <p:sldId id="6802" r:id="rId2"/>
    <p:sldId id="6803" r:id="rId3"/>
    <p:sldId id="6804" r:id="rId4"/>
    <p:sldId id="6811" r:id="rId5"/>
    <p:sldId id="6805" r:id="rId6"/>
    <p:sldId id="6806" r:id="rId7"/>
    <p:sldId id="6812" r:id="rId8"/>
    <p:sldId id="6807" r:id="rId9"/>
    <p:sldId id="6808" r:id="rId10"/>
    <p:sldId id="6813" r:id="rId11"/>
    <p:sldId id="6809" r:id="rId12"/>
    <p:sldId id="6814" r:id="rId13"/>
    <p:sldId id="6810" r:id="rId14"/>
    <p:sldId id="6815" r:id="rId1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015" autoAdjust="0"/>
    <p:restoredTop sz="93556"/>
  </p:normalViewPr>
  <p:slideViewPr>
    <p:cSldViewPr snapToGrid="0">
      <p:cViewPr varScale="1">
        <p:scale>
          <a:sx n="65" d="100"/>
          <a:sy n="65" d="100"/>
        </p:scale>
        <p:origin x="1016" y="19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8AC1DAF-72A7-436C-8D36-73D52AE4B3BC}" type="datetimeFigureOut">
              <a:rPr lang="en-US" smtClean="0"/>
              <a:t>10/18/24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9A4A484-F4B8-4902-ABA9-3973EE34FA43}" type="slidenum">
              <a:rPr lang="en-US" smtClean="0"/>
              <a:t>‹#›</a:t>
            </a:fld>
            <a:endParaRPr lang="en-US"/>
          </a:p>
        </p:txBody>
      </p:sp>
    </p:spTree>
    <p:extLst>
      <p:ext uri="{BB962C8B-B14F-4D97-AF65-F5344CB8AC3E}">
        <p14:creationId xmlns:p14="http://schemas.microsoft.com/office/powerpoint/2010/main" val="186637229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9A4A484-F4B8-4902-ABA9-3973EE34FA43}" type="slidenum">
              <a:rPr lang="en-US" smtClean="0"/>
              <a:t>1</a:t>
            </a:fld>
            <a:endParaRPr lang="en-US"/>
          </a:p>
        </p:txBody>
      </p:sp>
    </p:spTree>
    <p:extLst>
      <p:ext uri="{BB962C8B-B14F-4D97-AF65-F5344CB8AC3E}">
        <p14:creationId xmlns:p14="http://schemas.microsoft.com/office/powerpoint/2010/main" val="399126940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ctr">
            <a:normAutofit/>
          </a:bodyPr>
          <a:lstStyle>
            <a:lvl1pPr algn="ctr">
              <a:defRPr sz="4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nchor="t">
            <a:normAutofit/>
          </a:bodyPr>
          <a:lstStyle>
            <a:lvl1pPr marL="0" indent="0" algn="ctr">
              <a:buNone/>
              <a:defRPr sz="3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69312076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17497241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a:xfrm>
            <a:off x="838200" y="6356350"/>
            <a:ext cx="2743200" cy="365125"/>
          </a:xfrm>
          <a:prstGeom prst="rect">
            <a:avLst/>
          </a:prstGeom>
        </p:spPr>
        <p:txBody>
          <a:bodyPr/>
          <a:lstStyle/>
          <a:p>
            <a:fld id="{3F24FB63-7490-49D9-9C28-54130FBC8976}" type="datetimeFigureOut">
              <a:rPr lang="en-US" smtClean="0"/>
              <a:t>10/18/24</a:t>
            </a:fld>
            <a:endParaRPr lang="en-US"/>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8610600" y="6356350"/>
            <a:ext cx="2743200" cy="365125"/>
          </a:xfrm>
          <a:prstGeom prst="rect">
            <a:avLst/>
          </a:prstGeom>
        </p:spPr>
        <p:txBody>
          <a:bodyPr/>
          <a:lstStyle/>
          <a:p>
            <a:fld id="{B24A9797-4AE5-4639-A5EC-D8C612F6680D}" type="slidenum">
              <a:rPr lang="en-US" smtClean="0"/>
              <a:t>‹#›</a:t>
            </a:fld>
            <a:endParaRPr lang="en-US"/>
          </a:p>
        </p:txBody>
      </p:sp>
    </p:spTree>
    <p:extLst>
      <p:ext uri="{BB962C8B-B14F-4D97-AF65-F5344CB8AC3E}">
        <p14:creationId xmlns:p14="http://schemas.microsoft.com/office/powerpoint/2010/main" val="161171552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a:xfrm>
            <a:off x="838200" y="6356350"/>
            <a:ext cx="2743200" cy="365125"/>
          </a:xfrm>
          <a:prstGeom prst="rect">
            <a:avLst/>
          </a:prstGeom>
        </p:spPr>
        <p:txBody>
          <a:bodyPr/>
          <a:lstStyle/>
          <a:p>
            <a:fld id="{3F24FB63-7490-49D9-9C28-54130FBC8976}" type="datetimeFigureOut">
              <a:rPr lang="en-US" smtClean="0"/>
              <a:t>10/18/24</a:t>
            </a:fld>
            <a:endParaRPr lang="en-US"/>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8610600" y="6356350"/>
            <a:ext cx="2743200" cy="365125"/>
          </a:xfrm>
          <a:prstGeom prst="rect">
            <a:avLst/>
          </a:prstGeom>
        </p:spPr>
        <p:txBody>
          <a:bodyPr/>
          <a:lstStyle/>
          <a:p>
            <a:fld id="{B24A9797-4AE5-4639-A5EC-D8C612F6680D}" type="slidenum">
              <a:rPr lang="en-US" smtClean="0"/>
              <a:t>‹#›</a:t>
            </a:fld>
            <a:endParaRPr lang="en-US"/>
          </a:p>
        </p:txBody>
      </p:sp>
    </p:spTree>
    <p:extLst>
      <p:ext uri="{BB962C8B-B14F-4D97-AF65-F5344CB8AC3E}">
        <p14:creationId xmlns:p14="http://schemas.microsoft.com/office/powerpoint/2010/main" val="40695329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3F24FB63-7490-49D9-9C28-54130FBC8976}" type="datetimeFigureOut">
              <a:rPr lang="en-US" smtClean="0"/>
              <a:t>10/18/24</a:t>
            </a:fld>
            <a:endParaRPr lang="en-US"/>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US" dirty="0"/>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B24A9797-4AE5-4639-A5EC-D8C612F6680D}" type="slidenum">
              <a:rPr lang="en-US" smtClean="0"/>
              <a:t>‹#›</a:t>
            </a:fld>
            <a:endParaRPr lang="en-US"/>
          </a:p>
        </p:txBody>
      </p:sp>
    </p:spTree>
    <p:extLst>
      <p:ext uri="{BB962C8B-B14F-4D97-AF65-F5344CB8AC3E}">
        <p14:creationId xmlns:p14="http://schemas.microsoft.com/office/powerpoint/2010/main" val="193304039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3F24FB63-7490-49D9-9C28-54130FBC8976}" type="datetimeFigureOut">
              <a:rPr lang="en-US" smtClean="0"/>
              <a:t>10/18/24</a:t>
            </a:fld>
            <a:endParaRPr lang="en-US"/>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B24A9797-4AE5-4639-A5EC-D8C612F6680D}" type="slidenum">
              <a:rPr lang="en-US" smtClean="0"/>
              <a:t>‹#›</a:t>
            </a:fld>
            <a:endParaRPr lang="en-US"/>
          </a:p>
        </p:txBody>
      </p:sp>
    </p:spTree>
    <p:extLst>
      <p:ext uri="{BB962C8B-B14F-4D97-AF65-F5344CB8AC3E}">
        <p14:creationId xmlns:p14="http://schemas.microsoft.com/office/powerpoint/2010/main" val="35211242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53078707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2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Tree>
    <p:extLst>
      <p:ext uri="{BB962C8B-B14F-4D97-AF65-F5344CB8AC3E}">
        <p14:creationId xmlns:p14="http://schemas.microsoft.com/office/powerpoint/2010/main" val="406591132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1_Title Only">
    <p:spTree>
      <p:nvGrpSpPr>
        <p:cNvPr id="1" name=""/>
        <p:cNvGrpSpPr/>
        <p:nvPr/>
      </p:nvGrpSpPr>
      <p:grpSpPr>
        <a:xfrm>
          <a:off x="0" y="0"/>
          <a:ext cx="0" cy="0"/>
          <a:chOff x="0" y="0"/>
          <a:chExt cx="0" cy="0"/>
        </a:xfrm>
      </p:grpSpPr>
      <p:sp>
        <p:nvSpPr>
          <p:cNvPr id="2" name="Title 1"/>
          <p:cNvSpPr>
            <a:spLocks noGrp="1"/>
          </p:cNvSpPr>
          <p:nvPr>
            <p:ph type="title"/>
          </p:nvPr>
        </p:nvSpPr>
        <p:spPr>
          <a:xfrm>
            <a:off x="838200" y="2766218"/>
            <a:ext cx="10515600" cy="1325563"/>
          </a:xfrm>
        </p:spPr>
        <p:txBody>
          <a:bodyPr/>
          <a:lstStyle>
            <a:lvl1pPr algn="ctr">
              <a:defRPr/>
            </a:lvl1pPr>
          </a:lstStyle>
          <a:p>
            <a:r>
              <a:rPr lang="en-US"/>
              <a:t>Click to edit Master title style</a:t>
            </a:r>
            <a:endParaRPr lang="en-US" dirty="0"/>
          </a:p>
        </p:txBody>
      </p:sp>
    </p:spTree>
    <p:extLst>
      <p:ext uri="{BB962C8B-B14F-4D97-AF65-F5344CB8AC3E}">
        <p14:creationId xmlns:p14="http://schemas.microsoft.com/office/powerpoint/2010/main" val="3140997668"/>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
        <p:nvSpPr>
          <p:cNvPr id="5" name="Title 1"/>
          <p:cNvSpPr>
            <a:spLocks noGrp="1"/>
          </p:cNvSpPr>
          <p:nvPr>
            <p:ph type="title"/>
          </p:nvPr>
        </p:nvSpPr>
        <p:spPr>
          <a:xfrm>
            <a:off x="945776" y="5344379"/>
            <a:ext cx="10515600" cy="1325563"/>
          </a:xfrm>
        </p:spPr>
        <p:txBody>
          <a:bodyPr/>
          <a:lstStyle>
            <a:lvl1pPr algn="ctr">
              <a:defRPr/>
            </a:lvl1pPr>
          </a:lstStyle>
          <a:p>
            <a:r>
              <a:rPr lang="en-US" dirty="0"/>
              <a:t>Click to edit Master title style</a:t>
            </a:r>
          </a:p>
        </p:txBody>
      </p:sp>
    </p:spTree>
    <p:extLst>
      <p:ext uri="{BB962C8B-B14F-4D97-AF65-F5344CB8AC3E}">
        <p14:creationId xmlns:p14="http://schemas.microsoft.com/office/powerpoint/2010/main" val="125400398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Tree>
    <p:extLst>
      <p:ext uri="{BB962C8B-B14F-4D97-AF65-F5344CB8AC3E}">
        <p14:creationId xmlns:p14="http://schemas.microsoft.com/office/powerpoint/2010/main" val="176083743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3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Subtitle 2"/>
          <p:cNvSpPr>
            <a:spLocks noGrp="1"/>
          </p:cNvSpPr>
          <p:nvPr>
            <p:ph type="subTitle" idx="1"/>
          </p:nvPr>
        </p:nvSpPr>
        <p:spPr>
          <a:xfrm>
            <a:off x="838200" y="1804086"/>
            <a:ext cx="10515600" cy="3344563"/>
          </a:xfrm>
        </p:spPr>
        <p:txBody>
          <a:bodyPr anchor="t">
            <a:normAutofit/>
          </a:bodyPr>
          <a:lstStyle>
            <a:lvl1pPr marL="0" indent="0" algn="ctr">
              <a:buNone/>
              <a:defRPr sz="3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Title 1"/>
          <p:cNvSpPr txBox="1">
            <a:spLocks/>
          </p:cNvSpPr>
          <p:nvPr/>
        </p:nvSpPr>
        <p:spPr>
          <a:xfrm>
            <a:off x="945776" y="5344379"/>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000" b="1" kern="1200">
                <a:solidFill>
                  <a:srgbClr val="FFFF00"/>
                </a:solidFill>
                <a:latin typeface="Arial" panose="020B0604020202020204" pitchFamily="34" charset="0"/>
                <a:ea typeface="+mj-ea"/>
                <a:cs typeface="Arial" panose="020B0604020202020204" pitchFamily="34" charset="0"/>
              </a:defRPr>
            </a:lvl1pPr>
          </a:lstStyle>
          <a:p>
            <a:r>
              <a:rPr lang="en-US" sz="2400" dirty="0">
                <a:solidFill>
                  <a:schemeClr val="tx1">
                    <a:lumMod val="65000"/>
                  </a:schemeClr>
                </a:solidFill>
              </a:rPr>
              <a:t>Click to </a:t>
            </a:r>
            <a:r>
              <a:rPr lang="en-US" sz="2400">
                <a:solidFill>
                  <a:schemeClr val="tx1">
                    <a:lumMod val="65000"/>
                  </a:schemeClr>
                </a:solidFill>
              </a:rPr>
              <a:t>edit Reference</a:t>
            </a:r>
            <a:endParaRPr lang="en-US" sz="2400" dirty="0">
              <a:solidFill>
                <a:schemeClr val="tx1">
                  <a:lumMod val="65000"/>
                </a:schemeClr>
              </a:solidFill>
            </a:endParaRPr>
          </a:p>
        </p:txBody>
      </p:sp>
    </p:spTree>
    <p:extLst>
      <p:ext uri="{BB962C8B-B14F-4D97-AF65-F5344CB8AC3E}">
        <p14:creationId xmlns:p14="http://schemas.microsoft.com/office/powerpoint/2010/main" val="23202686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831850" y="1709738"/>
            <a:ext cx="10515600" cy="2852737"/>
          </a:xfrm>
        </p:spPr>
        <p:txBody>
          <a:bodyPr anchor="b">
            <a:normAutofit/>
          </a:bodyPr>
          <a:lstStyle>
            <a:lvl1pPr>
              <a:defRPr sz="2000">
                <a:solidFill>
                  <a:schemeClr val="tx1"/>
                </a:solidFill>
              </a:defRPr>
            </a:lvl1pPr>
          </a:lstStyle>
          <a:p>
            <a:pPr lvl="0"/>
            <a:r>
              <a:rPr lang="en-US" dirty="0"/>
              <a:t>Edit Master text styles</a:t>
            </a:r>
          </a:p>
        </p:txBody>
      </p:sp>
      <p:sp>
        <p:nvSpPr>
          <p:cNvPr id="3" name="Text Placeholder 2"/>
          <p:cNvSpPr>
            <a:spLocks noGrp="1"/>
          </p:cNvSpPr>
          <p:nvPr>
            <p:ph type="body" idx="1" hasCustomPrompt="1"/>
          </p:nvPr>
        </p:nvSpPr>
        <p:spPr>
          <a:xfrm>
            <a:off x="831850" y="4589463"/>
            <a:ext cx="10515600" cy="1500187"/>
          </a:xfrm>
        </p:spPr>
        <p:txBody>
          <a:bodyPr>
            <a:normAutofit/>
          </a:bodyPr>
          <a:lstStyle>
            <a:lvl1pPr marL="0" indent="0" algn="ctr">
              <a:buNone/>
              <a:defRPr sz="4000">
                <a:solidFill>
                  <a:srgbClr val="FFFF00"/>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edit Master title style</a:t>
            </a:r>
          </a:p>
        </p:txBody>
      </p:sp>
    </p:spTree>
    <p:extLst>
      <p:ext uri="{BB962C8B-B14F-4D97-AF65-F5344CB8AC3E}">
        <p14:creationId xmlns:p14="http://schemas.microsoft.com/office/powerpoint/2010/main" val="28108931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6946033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894489439"/>
      </p:ext>
    </p:extLst>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Lst>
  <p:txStyles>
    <p:titleStyle>
      <a:lvl1pPr algn="l" defTabSz="914400" rtl="0" eaLnBrk="1" latinLnBrk="0" hangingPunct="1">
        <a:lnSpc>
          <a:spcPct val="90000"/>
        </a:lnSpc>
        <a:spcBef>
          <a:spcPct val="0"/>
        </a:spcBef>
        <a:buNone/>
        <a:defRPr sz="4000" b="1" kern="1200">
          <a:solidFill>
            <a:srgbClr val="FFFF00"/>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3200" b="1"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800" b="1"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400" b="1"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2000" b="1"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2000" b="1"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5.emf"/><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0"/>
            <a:ext cx="12192000" cy="6858000"/>
          </a:xfrm>
          <a:prstGeom prst="rect">
            <a:avLst/>
          </a:prstGeom>
          <a:solidFill>
            <a:schemeClr val="accent6">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 name="Title 3"/>
          <p:cNvSpPr>
            <a:spLocks noGrp="1"/>
          </p:cNvSpPr>
          <p:nvPr>
            <p:ph type="title"/>
          </p:nvPr>
        </p:nvSpPr>
        <p:spPr>
          <a:xfrm>
            <a:off x="990600" y="1143000"/>
            <a:ext cx="10591800" cy="2667000"/>
          </a:xfrm>
        </p:spPr>
        <p:txBody>
          <a:bodyPr>
            <a:normAutofit/>
          </a:bodyPr>
          <a:lstStyle/>
          <a:p>
            <a:br>
              <a:rPr lang="en-US" dirty="0"/>
            </a:br>
            <a:br>
              <a:rPr lang="en-US" dirty="0"/>
            </a:br>
            <a:r>
              <a:rPr lang="en-US" dirty="0"/>
              <a:t>The Mystique of Diamonds</a:t>
            </a:r>
          </a:p>
        </p:txBody>
      </p:sp>
      <p:sp>
        <p:nvSpPr>
          <p:cNvPr id="3" name="Title 3"/>
          <p:cNvSpPr txBox="1">
            <a:spLocks/>
          </p:cNvSpPr>
          <p:nvPr/>
        </p:nvSpPr>
        <p:spPr>
          <a:xfrm>
            <a:off x="990600" y="3657600"/>
            <a:ext cx="10515600" cy="1325563"/>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4000" b="1" kern="1200">
                <a:solidFill>
                  <a:srgbClr val="FFFF00"/>
                </a:solidFill>
                <a:latin typeface="Arial" panose="020B0604020202020204" pitchFamily="34" charset="0"/>
                <a:ea typeface="+mj-ea"/>
                <a:cs typeface="Arial" panose="020B0604020202020204" pitchFamily="34" charset="0"/>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endParaRPr kumimoji="0" lang="en-US" sz="4000" b="1" i="0" u="none" strike="noStrike" kern="1200" cap="none" spc="0" normalizeH="0" baseline="0" noProof="0" dirty="0">
              <a:ln>
                <a:noFill/>
              </a:ln>
              <a:solidFill>
                <a:srgbClr val="FFFF00"/>
              </a:solidFill>
              <a:effectLst/>
              <a:uLnTx/>
              <a:uFillTx/>
              <a:latin typeface="Arial" panose="020B0604020202020204" pitchFamily="34" charset="0"/>
              <a:ea typeface="+mj-ea"/>
              <a:cs typeface="Arial" panose="020B0604020202020204" pitchFamily="34" charset="0"/>
            </a:endParaRPr>
          </a:p>
          <a:p>
            <a:pPr marL="0" marR="0" lvl="0" indent="0" algn="ctr" defTabSz="914400" rtl="0" eaLnBrk="1" fontAlgn="auto" latinLnBrk="0" hangingPunct="1">
              <a:lnSpc>
                <a:spcPct val="90000"/>
              </a:lnSpc>
              <a:spcBef>
                <a:spcPct val="0"/>
              </a:spcBef>
              <a:spcAft>
                <a:spcPts val="0"/>
              </a:spcAft>
              <a:buClrTx/>
              <a:buSzTx/>
              <a:buFontTx/>
              <a:buNone/>
              <a:tabLst/>
              <a:defRPr/>
            </a:pPr>
            <a:r>
              <a:rPr kumimoji="0" lang="ar-EG" sz="4000" b="1" i="0" u="none" strike="noStrike" kern="1200" cap="none" spc="0" normalizeH="0" baseline="0" noProof="0" dirty="0">
                <a:ln>
                  <a:noFill/>
                </a:ln>
                <a:solidFill>
                  <a:srgbClr val="FFFF00"/>
                </a:solidFill>
                <a:effectLst/>
                <a:uLnTx/>
                <a:uFillTx/>
                <a:latin typeface="Arial" panose="020B0604020202020204" pitchFamily="34" charset="0"/>
                <a:ea typeface="+mj-ea"/>
                <a:cs typeface="Arial" panose="020B0604020202020204" pitchFamily="34" charset="0"/>
              </a:rPr>
              <a:t>سحر الماس</a:t>
            </a:r>
            <a:endParaRPr kumimoji="0" lang="en-US" sz="2800" b="1" i="0" u="none" strike="noStrike" kern="1200" cap="none" spc="0" normalizeH="0" baseline="0" noProof="0" dirty="0">
              <a:ln>
                <a:noFill/>
              </a:ln>
              <a:solidFill>
                <a:prstClr val="white"/>
              </a:solidFill>
              <a:effectLst/>
              <a:uLnTx/>
              <a:uFillTx/>
              <a:latin typeface="Arial" panose="020B0604020202020204" pitchFamily="34" charset="0"/>
              <a:ea typeface="+mj-ea"/>
              <a:cs typeface="Arial" panose="020B0604020202020204" pitchFamily="34" charset="0"/>
            </a:endParaRPr>
          </a:p>
        </p:txBody>
      </p:sp>
    </p:spTree>
    <p:extLst>
      <p:ext uri="{BB962C8B-B14F-4D97-AF65-F5344CB8AC3E}">
        <p14:creationId xmlns:p14="http://schemas.microsoft.com/office/powerpoint/2010/main" val="105531987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ar-EG" dirty="0"/>
              <a:t>ماذا حدث لماسة كولينان التي يبلغ وزنها 3106 قيراطا والتي عثر عليها في جنوب إفريقيا عام 1905؟</a:t>
            </a:r>
            <a:endParaRPr lang="en-US" dirty="0"/>
          </a:p>
        </p:txBody>
      </p:sp>
      <p:sp>
        <p:nvSpPr>
          <p:cNvPr id="3" name="Content Placeholder 2"/>
          <p:cNvSpPr>
            <a:spLocks noGrp="1"/>
          </p:cNvSpPr>
          <p:nvPr>
            <p:ph sz="half" idx="1"/>
          </p:nvPr>
        </p:nvSpPr>
        <p:spPr>
          <a:xfrm>
            <a:off x="209006" y="1981200"/>
            <a:ext cx="5734595" cy="4559182"/>
          </a:xfrm>
        </p:spPr>
        <p:txBody>
          <a:bodyPr>
            <a:normAutofit fontScale="92500"/>
          </a:bodyPr>
          <a:lstStyle/>
          <a:p>
            <a:pPr marL="0" indent="0" algn="r">
              <a:lnSpc>
                <a:spcPct val="120000"/>
              </a:lnSpc>
              <a:buNone/>
            </a:pPr>
            <a:r>
              <a:rPr lang="ar-SA" sz="2800" dirty="0"/>
              <a:t>أعطت جنوب أفريقيا ألماسة </a:t>
            </a:r>
            <a:r>
              <a:rPr lang="ar-SA" sz="2800" dirty="0" err="1"/>
              <a:t>كولينان</a:t>
            </a:r>
            <a:r>
              <a:rPr lang="ar-SA" sz="2800" dirty="0"/>
              <a:t> إلى الملكية البريطانية، فقامت بتقطيعها إلى تسع ماسات. تزين سيارات </a:t>
            </a:r>
            <a:r>
              <a:rPr lang="ar-SA" sz="2800" dirty="0" err="1"/>
              <a:t>كولينان</a:t>
            </a:r>
            <a:r>
              <a:rPr lang="ar-SA" sz="2800" dirty="0"/>
              <a:t> التسعة جواهر التاج في بريطانيا.</a:t>
            </a:r>
          </a:p>
          <a:p>
            <a:pPr marL="0" indent="0" algn="r">
              <a:lnSpc>
                <a:spcPct val="120000"/>
              </a:lnSpc>
              <a:buNone/>
            </a:pPr>
            <a:endParaRPr lang="ar-SA" sz="2800" dirty="0"/>
          </a:p>
          <a:p>
            <a:pPr marL="0" indent="0" algn="r">
              <a:lnSpc>
                <a:spcPct val="120000"/>
              </a:lnSpc>
              <a:buNone/>
            </a:pPr>
            <a:r>
              <a:rPr lang="ar-SA" sz="2800" dirty="0"/>
              <a:t>تم وضع أكبر ماسة مقطوعة في العالم، وهي ألماسة </a:t>
            </a:r>
            <a:r>
              <a:rPr lang="en-US" sz="2800" dirty="0"/>
              <a:t>Cullinan I </a:t>
            </a:r>
            <a:r>
              <a:rPr lang="ar-SA" sz="2800" dirty="0"/>
              <a:t>على شكل كمثرى بوزن 530.2 قيراطًا (أو نجمة أفريقيا) كحجر رئيسي في الصولجان المهيب مع الصليب (الصورة على اليمين)</a:t>
            </a:r>
            <a:endParaRPr lang="ar-EG" sz="2800" dirty="0"/>
          </a:p>
        </p:txBody>
      </p:sp>
      <p:pic>
        <p:nvPicPr>
          <p:cNvPr id="5" name="Content Placeholder 4"/>
          <p:cNvPicPr>
            <a:picLocks noGrp="1" noChangeAspect="1"/>
          </p:cNvPicPr>
          <p:nvPr>
            <p:ph sz="half" idx="2"/>
          </p:nvPr>
        </p:nvPicPr>
        <p:blipFill>
          <a:blip r:embed="rId2">
            <a:lum contrast="20000"/>
          </a:blip>
          <a:stretch>
            <a:fillRect/>
          </a:stretch>
        </p:blipFill>
        <p:spPr>
          <a:xfrm>
            <a:off x="6248400" y="1981200"/>
            <a:ext cx="5486400" cy="4194057"/>
          </a:xfrm>
          <a:prstGeom prst="rect">
            <a:avLst/>
          </a:prstGeom>
        </p:spPr>
      </p:pic>
    </p:spTree>
    <p:extLst>
      <p:ext uri="{BB962C8B-B14F-4D97-AF65-F5344CB8AC3E}">
        <p14:creationId xmlns:p14="http://schemas.microsoft.com/office/powerpoint/2010/main" val="146559273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082675"/>
          </a:xfrm>
        </p:spPr>
        <p:txBody>
          <a:bodyPr>
            <a:normAutofit/>
          </a:bodyPr>
          <a:lstStyle/>
          <a:p>
            <a:pPr algn="ctr"/>
            <a:r>
              <a:rPr lang="en-US" sz="3200" dirty="0"/>
              <a:t>Synthetic Diamonds can now be produced </a:t>
            </a:r>
            <a:br>
              <a:rPr lang="en-US" sz="3200" dirty="0"/>
            </a:br>
            <a:r>
              <a:rPr lang="en-US" sz="3200" dirty="0"/>
              <a:t>cheaply and quickly</a:t>
            </a:r>
          </a:p>
        </p:txBody>
      </p:sp>
      <p:sp>
        <p:nvSpPr>
          <p:cNvPr id="3" name="Content Placeholder 2"/>
          <p:cNvSpPr>
            <a:spLocks noGrp="1"/>
          </p:cNvSpPr>
          <p:nvPr>
            <p:ph idx="1"/>
          </p:nvPr>
        </p:nvSpPr>
        <p:spPr>
          <a:xfrm>
            <a:off x="838200" y="5257800"/>
            <a:ext cx="11125200" cy="1219200"/>
          </a:xfrm>
        </p:spPr>
        <p:txBody>
          <a:bodyPr>
            <a:normAutofit fontScale="77500" lnSpcReduction="20000"/>
          </a:bodyPr>
          <a:lstStyle/>
          <a:p>
            <a:pPr marL="0" indent="0" algn="ctr">
              <a:buNone/>
            </a:pPr>
            <a:r>
              <a:rPr lang="en-US" dirty="0"/>
              <a:t>Natural diamonds take billions of years to form in the extreme pressures and temperatures deep underground. Synthetic forms can be produced far quicker, but they typically still require some intense squishing for up to several weeks.</a:t>
            </a:r>
          </a:p>
        </p:txBody>
      </p:sp>
      <p:pic>
        <p:nvPicPr>
          <p:cNvPr id="4" name="Picture 3"/>
          <p:cNvPicPr>
            <a:picLocks noChangeAspect="1"/>
          </p:cNvPicPr>
          <p:nvPr/>
        </p:nvPicPr>
        <p:blipFill>
          <a:blip r:embed="rId2"/>
          <a:stretch>
            <a:fillRect/>
          </a:stretch>
        </p:blipFill>
        <p:spPr>
          <a:xfrm>
            <a:off x="1828800" y="1447800"/>
            <a:ext cx="8844500" cy="3581400"/>
          </a:xfrm>
          <a:prstGeom prst="rect">
            <a:avLst/>
          </a:prstGeom>
        </p:spPr>
      </p:pic>
    </p:spTree>
    <p:extLst>
      <p:ext uri="{BB962C8B-B14F-4D97-AF65-F5344CB8AC3E}">
        <p14:creationId xmlns:p14="http://schemas.microsoft.com/office/powerpoint/2010/main" val="230269947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082675"/>
          </a:xfrm>
        </p:spPr>
        <p:txBody>
          <a:bodyPr>
            <a:normAutofit/>
          </a:bodyPr>
          <a:lstStyle/>
          <a:p>
            <a:pPr algn="ctr"/>
            <a:r>
              <a:rPr lang="ar-EG" sz="3200" dirty="0"/>
              <a:t>يمكن الآن إنتاج الماس الاصطناعي بثمن بخس وبسرعة</a:t>
            </a:r>
            <a:endParaRPr lang="en-US" sz="3200" dirty="0"/>
          </a:p>
        </p:txBody>
      </p:sp>
      <p:sp>
        <p:nvSpPr>
          <p:cNvPr id="3" name="Content Placeholder 2"/>
          <p:cNvSpPr>
            <a:spLocks noGrp="1"/>
          </p:cNvSpPr>
          <p:nvPr>
            <p:ph idx="1"/>
          </p:nvPr>
        </p:nvSpPr>
        <p:spPr>
          <a:xfrm>
            <a:off x="838200" y="5257800"/>
            <a:ext cx="11125200" cy="1219200"/>
          </a:xfrm>
        </p:spPr>
        <p:txBody>
          <a:bodyPr>
            <a:normAutofit fontScale="92500" lnSpcReduction="10000"/>
          </a:bodyPr>
          <a:lstStyle/>
          <a:p>
            <a:pPr marL="0" indent="0" algn="ctr">
              <a:buNone/>
            </a:pPr>
            <a:r>
              <a:rPr lang="ar-EG" dirty="0"/>
              <a:t>يستغرق الماس الطبيعي مليارات السنين ليتشكل في الضغوط الشديدة ودرجات الحرارة العميقة تحت الأرض. يمكن إنتاج الأشكال الاصطناعية بشكل أسرع بكثير ، لكنها لا تزال تتطلب عادة بعض السحق المكثف لمدة تصل إلى عدة أسابيع.</a:t>
            </a:r>
          </a:p>
        </p:txBody>
      </p:sp>
      <p:pic>
        <p:nvPicPr>
          <p:cNvPr id="4" name="Picture 3"/>
          <p:cNvPicPr>
            <a:picLocks noChangeAspect="1"/>
          </p:cNvPicPr>
          <p:nvPr/>
        </p:nvPicPr>
        <p:blipFill>
          <a:blip r:embed="rId2"/>
          <a:stretch>
            <a:fillRect/>
          </a:stretch>
        </p:blipFill>
        <p:spPr>
          <a:xfrm>
            <a:off x="1828800" y="1447800"/>
            <a:ext cx="8844500" cy="3581400"/>
          </a:xfrm>
          <a:prstGeom prst="rect">
            <a:avLst/>
          </a:prstGeom>
        </p:spPr>
      </p:pic>
    </p:spTree>
    <p:extLst>
      <p:ext uri="{BB962C8B-B14F-4D97-AF65-F5344CB8AC3E}">
        <p14:creationId xmlns:p14="http://schemas.microsoft.com/office/powerpoint/2010/main" val="148768299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5181600" cy="1325563"/>
          </a:xfrm>
        </p:spPr>
        <p:txBody>
          <a:bodyPr>
            <a:normAutofit fontScale="90000"/>
          </a:bodyPr>
          <a:lstStyle/>
          <a:p>
            <a:r>
              <a:rPr lang="en-US" dirty="0"/>
              <a:t>Beautiful synthetic diamonds are here…</a:t>
            </a:r>
          </a:p>
        </p:txBody>
      </p:sp>
      <p:sp>
        <p:nvSpPr>
          <p:cNvPr id="3" name="Content Placeholder 2"/>
          <p:cNvSpPr>
            <a:spLocks noGrp="1"/>
          </p:cNvSpPr>
          <p:nvPr>
            <p:ph sz="half" idx="1"/>
          </p:nvPr>
        </p:nvSpPr>
        <p:spPr>
          <a:xfrm>
            <a:off x="762000" y="1825625"/>
            <a:ext cx="4800600" cy="4351338"/>
          </a:xfrm>
        </p:spPr>
        <p:txBody>
          <a:bodyPr>
            <a:normAutofit fontScale="77500" lnSpcReduction="20000"/>
          </a:bodyPr>
          <a:lstStyle/>
          <a:p>
            <a:r>
              <a:rPr lang="en-US" dirty="0" err="1"/>
              <a:t>Aether</a:t>
            </a:r>
            <a:r>
              <a:rPr lang="en-US" dirty="0"/>
              <a:t>, a new climate-oriented start-up, captures CO2 from the air to create synthetic diamonds like this two-carat princess cut diamond (picture by David Monteleone, </a:t>
            </a:r>
            <a:r>
              <a:rPr lang="en-US" dirty="0" err="1"/>
              <a:t>Nat.Geo</a:t>
            </a:r>
            <a:r>
              <a:rPr lang="en-US" dirty="0"/>
              <a:t>. 2023 ).</a:t>
            </a:r>
          </a:p>
          <a:p>
            <a:r>
              <a:rPr lang="en-US" dirty="0"/>
              <a:t> </a:t>
            </a:r>
          </a:p>
          <a:p>
            <a:r>
              <a:rPr lang="en-US" dirty="0"/>
              <a:t>The process uses clean energy and the company pledges to remove an extra 20 tons of CO2 for every carat of diamond it will create. </a:t>
            </a:r>
          </a:p>
        </p:txBody>
      </p:sp>
      <p:pic>
        <p:nvPicPr>
          <p:cNvPr id="5" name="Picture 4"/>
          <p:cNvPicPr>
            <a:picLocks noChangeAspect="1"/>
          </p:cNvPicPr>
          <p:nvPr/>
        </p:nvPicPr>
        <p:blipFill>
          <a:blip r:embed="rId2"/>
          <a:stretch>
            <a:fillRect/>
          </a:stretch>
        </p:blipFill>
        <p:spPr>
          <a:xfrm>
            <a:off x="6477000" y="685800"/>
            <a:ext cx="4983167" cy="5891906"/>
          </a:xfrm>
          <a:prstGeom prst="rect">
            <a:avLst/>
          </a:prstGeom>
        </p:spPr>
      </p:pic>
    </p:spTree>
    <p:extLst>
      <p:ext uri="{BB962C8B-B14F-4D97-AF65-F5344CB8AC3E}">
        <p14:creationId xmlns:p14="http://schemas.microsoft.com/office/powerpoint/2010/main" val="86591813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199" y="522514"/>
            <a:ext cx="5849983" cy="1168174"/>
          </a:xfrm>
        </p:spPr>
        <p:txBody>
          <a:bodyPr>
            <a:normAutofit/>
          </a:bodyPr>
          <a:lstStyle/>
          <a:p>
            <a:r>
              <a:rPr lang="ar-EG" dirty="0"/>
              <a:t>الماس الاصطناعي الجميل هنا...</a:t>
            </a:r>
            <a:endParaRPr lang="en-US" dirty="0"/>
          </a:p>
        </p:txBody>
      </p:sp>
      <p:sp>
        <p:nvSpPr>
          <p:cNvPr id="3" name="Content Placeholder 2"/>
          <p:cNvSpPr>
            <a:spLocks noGrp="1"/>
          </p:cNvSpPr>
          <p:nvPr>
            <p:ph sz="half" idx="1"/>
          </p:nvPr>
        </p:nvSpPr>
        <p:spPr>
          <a:xfrm>
            <a:off x="397565" y="1825625"/>
            <a:ext cx="5165035" cy="4351338"/>
          </a:xfrm>
        </p:spPr>
        <p:txBody>
          <a:bodyPr>
            <a:normAutofit fontScale="92500" lnSpcReduction="20000"/>
          </a:bodyPr>
          <a:lstStyle/>
          <a:p>
            <a:pPr marL="0" indent="0" algn="r">
              <a:buNone/>
            </a:pPr>
            <a:r>
              <a:rPr lang="ar-SA" dirty="0"/>
              <a:t>تعمل شركة </a:t>
            </a:r>
            <a:r>
              <a:rPr lang="en-US" dirty="0" err="1"/>
              <a:t>Aether</a:t>
            </a:r>
            <a:r>
              <a:rPr lang="en-US" dirty="0"/>
              <a:t>، </a:t>
            </a:r>
            <a:r>
              <a:rPr lang="ar-SA" dirty="0"/>
              <a:t>وهي شركة ناشئة جديدة موجهة نحو المناخ، على التقاط ثاني أكسيد الكربون من الهواء لتصنيع ألماس صناعي مثل هذه الماسة ذات القيراطين (صورة بواسطة </a:t>
            </a:r>
            <a:r>
              <a:rPr lang="en-US" dirty="0"/>
              <a:t>David Monteleone، </a:t>
            </a:r>
            <a:r>
              <a:rPr lang="en-US" dirty="0" err="1"/>
              <a:t>Nat.Geo</a:t>
            </a:r>
            <a:r>
              <a:rPr lang="en-US" dirty="0"/>
              <a:t>. 2023).</a:t>
            </a:r>
            <a:endParaRPr lang="ar-SA" dirty="0"/>
          </a:p>
          <a:p>
            <a:pPr marL="0" indent="0" algn="r">
              <a:buNone/>
            </a:pPr>
            <a:endParaRPr lang="ar-SA" dirty="0"/>
          </a:p>
          <a:p>
            <a:pPr marL="0" indent="0" algn="r">
              <a:buNone/>
            </a:pPr>
            <a:r>
              <a:rPr lang="ar-SA" dirty="0"/>
              <a:t>تستخدم هذه العملية طاقة نظيفة وتتعهد الشركة بإزالة 20 طنًا إضافيًا من ثاني أكسيد الكربون مقابل كل قيراط من الألماس الذي تنتجه.</a:t>
            </a:r>
            <a:endParaRPr lang="ar-EG" dirty="0"/>
          </a:p>
        </p:txBody>
      </p:sp>
      <p:pic>
        <p:nvPicPr>
          <p:cNvPr id="5" name="Picture 4"/>
          <p:cNvPicPr>
            <a:picLocks noChangeAspect="1"/>
          </p:cNvPicPr>
          <p:nvPr/>
        </p:nvPicPr>
        <p:blipFill>
          <a:blip r:embed="rId2"/>
          <a:stretch>
            <a:fillRect/>
          </a:stretch>
        </p:blipFill>
        <p:spPr>
          <a:xfrm>
            <a:off x="6477000" y="685800"/>
            <a:ext cx="4983167" cy="5891906"/>
          </a:xfrm>
          <a:prstGeom prst="rect">
            <a:avLst/>
          </a:prstGeom>
        </p:spPr>
      </p:pic>
    </p:spTree>
    <p:extLst>
      <p:ext uri="{BB962C8B-B14F-4D97-AF65-F5344CB8AC3E}">
        <p14:creationId xmlns:p14="http://schemas.microsoft.com/office/powerpoint/2010/main" val="22115458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838200" y="4596991"/>
            <a:ext cx="10515600" cy="1254034"/>
          </a:xfrm>
        </p:spPr>
        <p:txBody>
          <a:bodyPr/>
          <a:lstStyle/>
          <a:p>
            <a:r>
              <a:rPr lang="en-US" dirty="0"/>
              <a:t>The Mystique of Diamonds</a:t>
            </a:r>
            <a:br>
              <a:rPr lang="en-US" dirty="0"/>
            </a:br>
            <a:r>
              <a:rPr lang="ar-EG" dirty="0"/>
              <a:t>سحر الماس</a:t>
            </a:r>
            <a:endParaRPr lang="en-US" dirty="0"/>
          </a:p>
        </p:txBody>
      </p:sp>
      <p:pic>
        <p:nvPicPr>
          <p:cNvPr id="4" name="Picture 3"/>
          <p:cNvPicPr>
            <a:picLocks noChangeAspect="1"/>
          </p:cNvPicPr>
          <p:nvPr/>
        </p:nvPicPr>
        <p:blipFill>
          <a:blip r:embed="rId2"/>
          <a:stretch>
            <a:fillRect/>
          </a:stretch>
        </p:blipFill>
        <p:spPr>
          <a:xfrm>
            <a:off x="1219200" y="152400"/>
            <a:ext cx="9757508" cy="4262846"/>
          </a:xfrm>
          <a:prstGeom prst="rect">
            <a:avLst/>
          </a:prstGeom>
        </p:spPr>
      </p:pic>
    </p:spTree>
    <p:extLst>
      <p:ext uri="{BB962C8B-B14F-4D97-AF65-F5344CB8AC3E}">
        <p14:creationId xmlns:p14="http://schemas.microsoft.com/office/powerpoint/2010/main" val="147465390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838200" y="685800"/>
            <a:ext cx="4800600" cy="1325563"/>
          </a:xfrm>
        </p:spPr>
        <p:txBody>
          <a:bodyPr/>
          <a:lstStyle/>
          <a:p>
            <a:pPr algn="ctr"/>
            <a:r>
              <a:rPr lang="en-US" dirty="0"/>
              <a:t>A Huge Diamond</a:t>
            </a:r>
          </a:p>
        </p:txBody>
      </p:sp>
      <p:sp>
        <p:nvSpPr>
          <p:cNvPr id="5" name="Content Placeholder 4"/>
          <p:cNvSpPr>
            <a:spLocks noGrp="1"/>
          </p:cNvSpPr>
          <p:nvPr>
            <p:ph sz="half" idx="1"/>
          </p:nvPr>
        </p:nvSpPr>
        <p:spPr>
          <a:xfrm>
            <a:off x="838200" y="2209799"/>
            <a:ext cx="4800600" cy="3967163"/>
          </a:xfrm>
        </p:spPr>
        <p:txBody>
          <a:bodyPr/>
          <a:lstStyle/>
          <a:p>
            <a:r>
              <a:rPr lang="en-US" dirty="0"/>
              <a:t>This is the largest natural diamond mined since the </a:t>
            </a:r>
            <a:r>
              <a:rPr lang="en-US" dirty="0" err="1"/>
              <a:t>Cullinan</a:t>
            </a:r>
            <a:r>
              <a:rPr lang="en-US" dirty="0"/>
              <a:t> Diamond excavated in 1905</a:t>
            </a:r>
          </a:p>
          <a:p>
            <a:endParaRPr lang="en-US" dirty="0"/>
          </a:p>
          <a:p>
            <a:r>
              <a:rPr lang="en-US" sz="2000" dirty="0">
                <a:solidFill>
                  <a:schemeClr val="tx1">
                    <a:lumMod val="50000"/>
                  </a:schemeClr>
                </a:solidFill>
              </a:rPr>
              <a:t>Source: Smithsonian 01 09 2024</a:t>
            </a:r>
          </a:p>
          <a:p>
            <a:endParaRPr lang="en-US" dirty="0"/>
          </a:p>
        </p:txBody>
      </p:sp>
      <p:sp>
        <p:nvSpPr>
          <p:cNvPr id="6" name="Content Placeholder 5"/>
          <p:cNvSpPr>
            <a:spLocks noGrp="1"/>
          </p:cNvSpPr>
          <p:nvPr>
            <p:ph sz="half" idx="2"/>
          </p:nvPr>
        </p:nvSpPr>
        <p:spPr/>
        <p:txBody>
          <a:bodyPr/>
          <a:lstStyle/>
          <a:p>
            <a:endParaRPr lang="en-US"/>
          </a:p>
        </p:txBody>
      </p:sp>
      <p:pic>
        <p:nvPicPr>
          <p:cNvPr id="3" name="Picture 2"/>
          <p:cNvPicPr>
            <a:picLocks noChangeAspect="1"/>
          </p:cNvPicPr>
          <p:nvPr/>
        </p:nvPicPr>
        <p:blipFill>
          <a:blip r:embed="rId2"/>
          <a:stretch>
            <a:fillRect/>
          </a:stretch>
        </p:blipFill>
        <p:spPr>
          <a:xfrm>
            <a:off x="6025662" y="304800"/>
            <a:ext cx="6166338" cy="6138041"/>
          </a:xfrm>
          <a:prstGeom prst="rect">
            <a:avLst/>
          </a:prstGeom>
        </p:spPr>
      </p:pic>
    </p:spTree>
    <p:extLst>
      <p:ext uri="{BB962C8B-B14F-4D97-AF65-F5344CB8AC3E}">
        <p14:creationId xmlns:p14="http://schemas.microsoft.com/office/powerpoint/2010/main" val="315108497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838200" y="685800"/>
            <a:ext cx="4800600" cy="1325563"/>
          </a:xfrm>
        </p:spPr>
        <p:txBody>
          <a:bodyPr/>
          <a:lstStyle/>
          <a:p>
            <a:pPr algn="ctr"/>
            <a:r>
              <a:rPr lang="ar-EG" dirty="0"/>
              <a:t>ماسة ضخمة</a:t>
            </a:r>
            <a:endParaRPr lang="en-US" dirty="0"/>
          </a:p>
        </p:txBody>
      </p:sp>
      <p:sp>
        <p:nvSpPr>
          <p:cNvPr id="5" name="Content Placeholder 4"/>
          <p:cNvSpPr>
            <a:spLocks noGrp="1"/>
          </p:cNvSpPr>
          <p:nvPr>
            <p:ph sz="half" idx="1"/>
          </p:nvPr>
        </p:nvSpPr>
        <p:spPr>
          <a:xfrm>
            <a:off x="838200" y="2209799"/>
            <a:ext cx="4800600" cy="3967163"/>
          </a:xfrm>
        </p:spPr>
        <p:txBody>
          <a:bodyPr/>
          <a:lstStyle/>
          <a:p>
            <a:r>
              <a:rPr lang="ar-EG" dirty="0"/>
              <a:t>هذا هو أكبر ماس طبيعي يتم استخراجه منذ التنقيب عن ماسة كولينان في عام 1905</a:t>
            </a:r>
          </a:p>
          <a:p>
            <a:endParaRPr lang="en-US" dirty="0"/>
          </a:p>
          <a:p>
            <a:r>
              <a:rPr lang="en-US" sz="1600" dirty="0">
                <a:solidFill>
                  <a:schemeClr val="tx1">
                    <a:lumMod val="50000"/>
                  </a:schemeClr>
                </a:solidFill>
              </a:rPr>
              <a:t>Source: Smithsonian 01 09 2024</a:t>
            </a:r>
          </a:p>
          <a:p>
            <a:endParaRPr lang="en-US" dirty="0"/>
          </a:p>
        </p:txBody>
      </p:sp>
      <p:sp>
        <p:nvSpPr>
          <p:cNvPr id="6" name="Content Placeholder 5"/>
          <p:cNvSpPr>
            <a:spLocks noGrp="1"/>
          </p:cNvSpPr>
          <p:nvPr>
            <p:ph sz="half" idx="2"/>
          </p:nvPr>
        </p:nvSpPr>
        <p:spPr/>
        <p:txBody>
          <a:bodyPr/>
          <a:lstStyle/>
          <a:p>
            <a:endParaRPr lang="en-US"/>
          </a:p>
        </p:txBody>
      </p:sp>
      <p:pic>
        <p:nvPicPr>
          <p:cNvPr id="3" name="Picture 2"/>
          <p:cNvPicPr>
            <a:picLocks noChangeAspect="1"/>
          </p:cNvPicPr>
          <p:nvPr/>
        </p:nvPicPr>
        <p:blipFill>
          <a:blip r:embed="rId2"/>
          <a:stretch>
            <a:fillRect/>
          </a:stretch>
        </p:blipFill>
        <p:spPr>
          <a:xfrm>
            <a:off x="6025662" y="304800"/>
            <a:ext cx="6166338" cy="6138041"/>
          </a:xfrm>
          <a:prstGeom prst="rect">
            <a:avLst/>
          </a:prstGeom>
        </p:spPr>
      </p:pic>
    </p:spTree>
    <p:extLst>
      <p:ext uri="{BB962C8B-B14F-4D97-AF65-F5344CB8AC3E}">
        <p14:creationId xmlns:p14="http://schemas.microsoft.com/office/powerpoint/2010/main" val="270714470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945776" y="4245429"/>
            <a:ext cx="10515600" cy="2564673"/>
          </a:xfrm>
        </p:spPr>
        <p:txBody>
          <a:bodyPr>
            <a:noAutofit/>
          </a:bodyPr>
          <a:lstStyle/>
          <a:p>
            <a:r>
              <a:rPr lang="en-US" sz="2800" dirty="0"/>
              <a:t>Botswana’s President </a:t>
            </a:r>
            <a:r>
              <a:rPr lang="en-US" sz="2800" dirty="0" err="1"/>
              <a:t>Mokgweetsi</a:t>
            </a:r>
            <a:r>
              <a:rPr lang="en-US" sz="2800" dirty="0"/>
              <a:t> </a:t>
            </a:r>
            <a:r>
              <a:rPr lang="en-US" sz="2800" dirty="0" err="1"/>
              <a:t>Masisi</a:t>
            </a:r>
            <a:r>
              <a:rPr lang="en-US" sz="2800" dirty="0"/>
              <a:t> holds up the newly discovered diamond, which weighs more than a pound. (</a:t>
            </a:r>
            <a:r>
              <a:rPr lang="en-US" sz="2800" dirty="0" err="1"/>
              <a:t>Monirul</a:t>
            </a:r>
            <a:r>
              <a:rPr lang="en-US" sz="2800" dirty="0"/>
              <a:t> Bhuiyan / AFP via Getty Images)</a:t>
            </a:r>
            <a:br>
              <a:rPr lang="en-US" sz="2800" dirty="0"/>
            </a:br>
            <a:br>
              <a:rPr lang="en-US" sz="2800" dirty="0"/>
            </a:br>
            <a:r>
              <a:rPr lang="ar-EG" sz="2800" dirty="0"/>
              <a:t>رئيس بوتسوانا موكجويتسي ماسيسي يحمل الماس المكتشف حديثا، والذي يزن أكثر من رطل. (منيرول بويان / وكالة الصحافة الفرنسية عبر غيتي إيماجز)</a:t>
            </a:r>
            <a:endParaRPr lang="en-US" sz="2800" dirty="0"/>
          </a:p>
        </p:txBody>
      </p:sp>
      <p:pic>
        <p:nvPicPr>
          <p:cNvPr id="6" name="Picture 5"/>
          <p:cNvPicPr>
            <a:picLocks noChangeAspect="1"/>
          </p:cNvPicPr>
          <p:nvPr/>
        </p:nvPicPr>
        <p:blipFill>
          <a:blip r:embed="rId2"/>
          <a:stretch>
            <a:fillRect/>
          </a:stretch>
        </p:blipFill>
        <p:spPr>
          <a:xfrm>
            <a:off x="2895600" y="609600"/>
            <a:ext cx="6264031" cy="3635829"/>
          </a:xfrm>
          <a:prstGeom prst="rect">
            <a:avLst/>
          </a:prstGeom>
        </p:spPr>
      </p:pic>
    </p:spTree>
    <p:extLst>
      <p:ext uri="{BB962C8B-B14F-4D97-AF65-F5344CB8AC3E}">
        <p14:creationId xmlns:p14="http://schemas.microsoft.com/office/powerpoint/2010/main" val="150344682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Largest since </a:t>
            </a:r>
            <a:r>
              <a:rPr lang="en-US" dirty="0" err="1"/>
              <a:t>Cullinan</a:t>
            </a:r>
            <a:r>
              <a:rPr lang="en-US" dirty="0"/>
              <a:t> diamond of 1905</a:t>
            </a:r>
          </a:p>
        </p:txBody>
      </p:sp>
      <p:sp>
        <p:nvSpPr>
          <p:cNvPr id="3" name="Content Placeholder 2"/>
          <p:cNvSpPr>
            <a:spLocks noGrp="1"/>
          </p:cNvSpPr>
          <p:nvPr>
            <p:ph sz="half" idx="1"/>
          </p:nvPr>
        </p:nvSpPr>
        <p:spPr/>
        <p:txBody>
          <a:bodyPr>
            <a:normAutofit fontScale="85000" lnSpcReduction="20000"/>
          </a:bodyPr>
          <a:lstStyle/>
          <a:p>
            <a:r>
              <a:rPr lang="en-US" dirty="0"/>
              <a:t>This week’s find is almost the largest diamond uncovered by miners in history, second only to the 3,106-carat </a:t>
            </a:r>
            <a:r>
              <a:rPr lang="en-US" dirty="0" err="1"/>
              <a:t>Cullinan</a:t>
            </a:r>
            <a:r>
              <a:rPr lang="en-US" dirty="0"/>
              <a:t> diamond found in South Africa in 1905. That gem was cut into stones and put into the English Crown Jewels. </a:t>
            </a:r>
          </a:p>
          <a:p>
            <a:r>
              <a:rPr lang="en-US" dirty="0"/>
              <a:t>An even bigger, black diamond was found in Brazil in the late 1800s, but experts think that one came from a meteorite.</a:t>
            </a:r>
          </a:p>
        </p:txBody>
      </p:sp>
      <p:pic>
        <p:nvPicPr>
          <p:cNvPr id="7" name="Content Placeholder 6"/>
          <p:cNvPicPr>
            <a:picLocks noGrp="1" noChangeAspect="1"/>
          </p:cNvPicPr>
          <p:nvPr>
            <p:ph sz="half" idx="2"/>
          </p:nvPr>
        </p:nvPicPr>
        <p:blipFill>
          <a:blip r:embed="rId2"/>
          <a:stretch>
            <a:fillRect/>
          </a:stretch>
        </p:blipFill>
        <p:spPr>
          <a:xfrm>
            <a:off x="6250143" y="1825625"/>
            <a:ext cx="5025714" cy="4351338"/>
          </a:xfrm>
          <a:prstGeom prst="rect">
            <a:avLst/>
          </a:prstGeom>
        </p:spPr>
      </p:pic>
    </p:spTree>
    <p:extLst>
      <p:ext uri="{BB962C8B-B14F-4D97-AF65-F5344CB8AC3E}">
        <p14:creationId xmlns:p14="http://schemas.microsoft.com/office/powerpoint/2010/main" val="410391132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EG" dirty="0"/>
              <a:t>أكبر ماسة كولينان منذ عام 1905</a:t>
            </a:r>
            <a:endParaRPr lang="en-US" dirty="0"/>
          </a:p>
        </p:txBody>
      </p:sp>
      <p:sp>
        <p:nvSpPr>
          <p:cNvPr id="3" name="Content Placeholder 2"/>
          <p:cNvSpPr>
            <a:spLocks noGrp="1"/>
          </p:cNvSpPr>
          <p:nvPr>
            <p:ph sz="half" idx="1"/>
          </p:nvPr>
        </p:nvSpPr>
        <p:spPr/>
        <p:txBody>
          <a:bodyPr>
            <a:normAutofit fontScale="92500" lnSpcReduction="20000"/>
          </a:bodyPr>
          <a:lstStyle/>
          <a:p>
            <a:pPr marL="0" indent="0">
              <a:buNone/>
            </a:pPr>
            <a:r>
              <a:rPr lang="ar-EG" dirty="0"/>
              <a:t>ويعد اكتشاف هذا الأسبوع أكبر ماسة يكتشفها عمال المناجم في التاريخ، ويأتي في المرتبة الثانية بعد ماسة كولينان التي يبلغ وزنها 3106 قيراطا والتي عثر عليها في جنوب إفريقيا عام 1905. تم قطع تلك الأحجار الكريمة إلى أحجار ووضعها في جواهر التاج الإنجليزي.</a:t>
            </a:r>
            <a:endParaRPr lang="en-US" dirty="0"/>
          </a:p>
          <a:p>
            <a:pPr marL="0" indent="0">
              <a:buNone/>
            </a:pPr>
            <a:r>
              <a:rPr lang="ar-EG" dirty="0"/>
              <a:t> </a:t>
            </a:r>
          </a:p>
          <a:p>
            <a:pPr marL="0" indent="0">
              <a:buNone/>
            </a:pPr>
            <a:r>
              <a:rPr lang="ar-EG" dirty="0"/>
              <a:t>تم العثور على ماسة سوداء أكبر في البرازيل في أواخر أواخر القرن الثامن عشر ، لكن الخبراء يعتقدون أن أحدها جاء من نيزك.</a:t>
            </a:r>
          </a:p>
        </p:txBody>
      </p:sp>
      <p:pic>
        <p:nvPicPr>
          <p:cNvPr id="7" name="Content Placeholder 6"/>
          <p:cNvPicPr>
            <a:picLocks noGrp="1" noChangeAspect="1"/>
          </p:cNvPicPr>
          <p:nvPr>
            <p:ph sz="half" idx="2"/>
          </p:nvPr>
        </p:nvPicPr>
        <p:blipFill>
          <a:blip r:embed="rId2"/>
          <a:stretch>
            <a:fillRect/>
          </a:stretch>
        </p:blipFill>
        <p:spPr>
          <a:xfrm>
            <a:off x="6250143" y="1825625"/>
            <a:ext cx="5025714" cy="4351338"/>
          </a:xfrm>
          <a:prstGeom prst="rect">
            <a:avLst/>
          </a:prstGeom>
        </p:spPr>
      </p:pic>
    </p:spTree>
    <p:extLst>
      <p:ext uri="{BB962C8B-B14F-4D97-AF65-F5344CB8AC3E}">
        <p14:creationId xmlns:p14="http://schemas.microsoft.com/office/powerpoint/2010/main" val="187846296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a:lum contrast="20000"/>
          </a:blip>
          <a:stretch>
            <a:fillRect/>
          </a:stretch>
        </p:blipFill>
        <p:spPr>
          <a:xfrm>
            <a:off x="0" y="740229"/>
            <a:ext cx="5799432" cy="5791200"/>
          </a:xfrm>
          <a:prstGeom prst="rect">
            <a:avLst/>
          </a:prstGeom>
        </p:spPr>
      </p:pic>
      <p:sp>
        <p:nvSpPr>
          <p:cNvPr id="5" name="Title 4"/>
          <p:cNvSpPr>
            <a:spLocks noGrp="1"/>
          </p:cNvSpPr>
          <p:nvPr>
            <p:ph type="title"/>
          </p:nvPr>
        </p:nvSpPr>
        <p:spPr>
          <a:xfrm>
            <a:off x="5638800" y="2834640"/>
            <a:ext cx="5822576" cy="3696789"/>
          </a:xfrm>
        </p:spPr>
        <p:txBody>
          <a:bodyPr>
            <a:normAutofit/>
          </a:bodyPr>
          <a:lstStyle/>
          <a:p>
            <a:r>
              <a:rPr lang="en-US" sz="2800" dirty="0"/>
              <a:t>The </a:t>
            </a:r>
            <a:r>
              <a:rPr lang="en-US" sz="2800" dirty="0" err="1"/>
              <a:t>cullinan</a:t>
            </a:r>
            <a:r>
              <a:rPr lang="en-US" sz="2800" dirty="0"/>
              <a:t> was cut into nine beautiful pieces, which were used in the British Crown Jewels.</a:t>
            </a:r>
            <a:br>
              <a:rPr lang="en-US" sz="2800" dirty="0"/>
            </a:br>
            <a:r>
              <a:rPr lang="ar-EG" sz="2800" dirty="0"/>
              <a:t> تم تقطيع كولينان إلى تسع قطع جميلة ، والتي كانت تستخدم في جواهر التاج البريطاني.</a:t>
            </a:r>
            <a:endParaRPr lang="en-US" sz="2800" dirty="0"/>
          </a:p>
        </p:txBody>
      </p:sp>
      <p:pic>
        <p:nvPicPr>
          <p:cNvPr id="6" name="Picture 5"/>
          <p:cNvPicPr>
            <a:picLocks noChangeAspect="1"/>
          </p:cNvPicPr>
          <p:nvPr/>
        </p:nvPicPr>
        <p:blipFill>
          <a:blip r:embed="rId3"/>
          <a:stretch>
            <a:fillRect/>
          </a:stretch>
        </p:blipFill>
        <p:spPr>
          <a:xfrm>
            <a:off x="6781800" y="0"/>
            <a:ext cx="4665784" cy="3004457"/>
          </a:xfrm>
          <a:prstGeom prst="rect">
            <a:avLst/>
          </a:prstGeom>
        </p:spPr>
      </p:pic>
    </p:spTree>
    <p:extLst>
      <p:ext uri="{BB962C8B-B14F-4D97-AF65-F5344CB8AC3E}">
        <p14:creationId xmlns:p14="http://schemas.microsoft.com/office/powerpoint/2010/main" val="79633680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What happened to the 3,106-carat </a:t>
            </a:r>
            <a:r>
              <a:rPr lang="en-US" dirty="0" err="1"/>
              <a:t>Cullinan</a:t>
            </a:r>
            <a:r>
              <a:rPr lang="en-US" dirty="0"/>
              <a:t> diamond found in South Africa in 1905?</a:t>
            </a:r>
          </a:p>
        </p:txBody>
      </p:sp>
      <p:sp>
        <p:nvSpPr>
          <p:cNvPr id="3" name="Content Placeholder 2"/>
          <p:cNvSpPr>
            <a:spLocks noGrp="1"/>
          </p:cNvSpPr>
          <p:nvPr>
            <p:ph sz="half" idx="1"/>
          </p:nvPr>
        </p:nvSpPr>
        <p:spPr>
          <a:xfrm>
            <a:off x="838200" y="1825624"/>
            <a:ext cx="5181600" cy="4803775"/>
          </a:xfrm>
        </p:spPr>
        <p:txBody>
          <a:bodyPr>
            <a:normAutofit fontScale="85000" lnSpcReduction="20000"/>
          </a:bodyPr>
          <a:lstStyle/>
          <a:p>
            <a:r>
              <a:rPr lang="en-US" dirty="0"/>
              <a:t>The </a:t>
            </a:r>
            <a:r>
              <a:rPr lang="en-US" dirty="0" err="1"/>
              <a:t>Cullinan</a:t>
            </a:r>
            <a:r>
              <a:rPr lang="en-US" dirty="0"/>
              <a:t> diamond was given by South Africa to the British monarchy, which cut it into nine diamonds. All nine </a:t>
            </a:r>
            <a:r>
              <a:rPr lang="en-US" dirty="0" err="1"/>
              <a:t>Cullinans</a:t>
            </a:r>
            <a:r>
              <a:rPr lang="en-US" dirty="0"/>
              <a:t> adorn the crown jewels of Britain. </a:t>
            </a:r>
          </a:p>
          <a:p>
            <a:endParaRPr lang="en-US" dirty="0"/>
          </a:p>
          <a:p>
            <a:r>
              <a:rPr lang="en-US" dirty="0"/>
              <a:t>The largest cut diamond in the world, the 530.2 carat, pear-shaped </a:t>
            </a:r>
            <a:r>
              <a:rPr lang="en-US" dirty="0" err="1"/>
              <a:t>Cullinan</a:t>
            </a:r>
            <a:r>
              <a:rPr lang="en-US" dirty="0"/>
              <a:t> I (or Star of Africa) is set as the main stone in the majestic </a:t>
            </a:r>
            <a:r>
              <a:rPr lang="en-US" dirty="0" err="1"/>
              <a:t>Sceptre</a:t>
            </a:r>
            <a:r>
              <a:rPr lang="en-US" dirty="0"/>
              <a:t> with the Cross (image at right).</a:t>
            </a:r>
          </a:p>
        </p:txBody>
      </p:sp>
      <p:pic>
        <p:nvPicPr>
          <p:cNvPr id="5" name="Content Placeholder 4"/>
          <p:cNvPicPr>
            <a:picLocks noGrp="1" noChangeAspect="1"/>
          </p:cNvPicPr>
          <p:nvPr>
            <p:ph sz="half" idx="2"/>
          </p:nvPr>
        </p:nvPicPr>
        <p:blipFill>
          <a:blip r:embed="rId2">
            <a:lum contrast="20000"/>
          </a:blip>
          <a:stretch>
            <a:fillRect/>
          </a:stretch>
        </p:blipFill>
        <p:spPr>
          <a:xfrm>
            <a:off x="6248400" y="1981200"/>
            <a:ext cx="5486400" cy="4194057"/>
          </a:xfrm>
          <a:prstGeom prst="rect">
            <a:avLst/>
          </a:prstGeom>
        </p:spPr>
      </p:pic>
    </p:spTree>
    <p:extLst>
      <p:ext uri="{BB962C8B-B14F-4D97-AF65-F5344CB8AC3E}">
        <p14:creationId xmlns:p14="http://schemas.microsoft.com/office/powerpoint/2010/main" val="2181983173"/>
      </p:ext>
    </p:extLst>
  </p:cSld>
  <p:clrMapOvr>
    <a:masterClrMapping/>
  </p:clrMapOvr>
</p:sld>
</file>

<file path=ppt/theme/theme1.xml><?xml version="1.0" encoding="utf-8"?>
<a:theme xmlns:a="http://schemas.openxmlformats.org/drawingml/2006/main" name="Theme1">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heme1" id="{CF126D08-264B-469E-BC33-F7418BE0F370}" vid="{8660A268-5024-4202-B933-93AF55F0BCE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39</TotalTime>
  <Words>691</Words>
  <Application>Microsoft Macintosh PowerPoint</Application>
  <PresentationFormat>Widescreen</PresentationFormat>
  <Paragraphs>42</Paragraphs>
  <Slides>14</Slides>
  <Notes>1</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14</vt:i4>
      </vt:variant>
    </vt:vector>
  </HeadingPairs>
  <TitlesOfParts>
    <vt:vector size="17" baseType="lpstr">
      <vt:lpstr>Arial</vt:lpstr>
      <vt:lpstr>Calibri</vt:lpstr>
      <vt:lpstr>Theme1</vt:lpstr>
      <vt:lpstr>  The Mystique of Diamonds</vt:lpstr>
      <vt:lpstr>The Mystique of Diamonds سحر الماس</vt:lpstr>
      <vt:lpstr>A Huge Diamond</vt:lpstr>
      <vt:lpstr>ماسة ضخمة</vt:lpstr>
      <vt:lpstr>Botswana’s President Mokgweetsi Masisi holds up the newly discovered diamond, which weighs more than a pound. (Monirul Bhuiyan / AFP via Getty Images)  رئيس بوتسوانا موكجويتسي ماسيسي يحمل الماس المكتشف حديثا، والذي يزن أكثر من رطل. (منيرول بويان / وكالة الصحافة الفرنسية عبر غيتي إيماجز)</vt:lpstr>
      <vt:lpstr>Largest since Cullinan diamond of 1905</vt:lpstr>
      <vt:lpstr>أكبر ماسة كولينان منذ عام 1905</vt:lpstr>
      <vt:lpstr>The cullinan was cut into nine beautiful pieces, which were used in the British Crown Jewels.  تم تقطيع كولينان إلى تسع قطع جميلة ، والتي كانت تستخدم في جواهر التاج البريطاني.</vt:lpstr>
      <vt:lpstr>What happened to the 3,106-carat Cullinan diamond found in South Africa in 1905?</vt:lpstr>
      <vt:lpstr>ماذا حدث لماسة كولينان التي يبلغ وزنها 3106 قيراطا والتي عثر عليها في جنوب إفريقيا عام 1905؟</vt:lpstr>
      <vt:lpstr>Synthetic Diamonds can now be produced  cheaply and quickly</vt:lpstr>
      <vt:lpstr>يمكن الآن إنتاج الماس الاصطناعي بثمن بخس وبسرعة</vt:lpstr>
      <vt:lpstr>Beautiful synthetic diamonds are here…</vt:lpstr>
      <vt:lpstr>الماس الاصطناعي الجميل هنا...</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The Mystique of Diamonds</dc:title>
  <dc:creator>Sanstefano</dc:creator>
  <cp:lastModifiedBy>ISMAIL SERAGELDIN</cp:lastModifiedBy>
  <cp:revision>2</cp:revision>
  <dcterms:created xsi:type="dcterms:W3CDTF">2024-10-17T10:32:52Z</dcterms:created>
  <dcterms:modified xsi:type="dcterms:W3CDTF">2024-10-18T21:12:09Z</dcterms:modified>
</cp:coreProperties>
</file>