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6506" r:id="rId2"/>
    <p:sldId id="6596" r:id="rId3"/>
    <p:sldId id="6597" r:id="rId4"/>
    <p:sldId id="6602" r:id="rId5"/>
    <p:sldId id="6598" r:id="rId6"/>
    <p:sldId id="6603" r:id="rId7"/>
    <p:sldId id="6599" r:id="rId8"/>
    <p:sldId id="6604" r:id="rId9"/>
    <p:sldId id="6600" r:id="rId10"/>
    <p:sldId id="6605" r:id="rId11"/>
    <p:sldId id="6601" r:id="rId12"/>
    <p:sldId id="660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9" autoAdjust="0"/>
    <p:restoredTop sz="88995" autoAdjust="0"/>
  </p:normalViewPr>
  <p:slideViewPr>
    <p:cSldViewPr snapToGrid="0">
      <p:cViewPr varScale="1">
        <p:scale>
          <a:sx n="54" d="100"/>
          <a:sy n="54" d="100"/>
        </p:scale>
        <p:origin x="232" y="3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4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nchor="t">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61682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9657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F24FB63-7490-49D9-9C28-54130FBC8976}" type="datetimeFigureOut">
              <a:rPr lang="en-US" smtClean="0"/>
              <a:t>10/17/24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B24A9797-4AE5-4639-A5EC-D8C612F6680D}" type="slidenum">
              <a:rPr lang="en-US" smtClean="0"/>
              <a:t>‹#›</a:t>
            </a:fld>
            <a:endParaRPr lang="en-US"/>
          </a:p>
        </p:txBody>
      </p:sp>
    </p:spTree>
    <p:extLst>
      <p:ext uri="{BB962C8B-B14F-4D97-AF65-F5344CB8AC3E}">
        <p14:creationId xmlns:p14="http://schemas.microsoft.com/office/powerpoint/2010/main" val="5624396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F24FB63-7490-49D9-9C28-54130FBC8976}" type="datetimeFigureOut">
              <a:rPr lang="en-US" smtClean="0"/>
              <a:t>10/17/24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B24A9797-4AE5-4639-A5EC-D8C612F6680D}" type="slidenum">
              <a:rPr lang="en-US" smtClean="0"/>
              <a:t>‹#›</a:t>
            </a:fld>
            <a:endParaRPr lang="en-US"/>
          </a:p>
        </p:txBody>
      </p:sp>
    </p:spTree>
    <p:extLst>
      <p:ext uri="{BB962C8B-B14F-4D97-AF65-F5344CB8AC3E}">
        <p14:creationId xmlns:p14="http://schemas.microsoft.com/office/powerpoint/2010/main" val="25421144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24FB63-7490-49D9-9C28-54130FBC8976}" type="datetimeFigureOut">
              <a:rPr lang="en-US" smtClean="0"/>
              <a:t>10/17/24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24A9797-4AE5-4639-A5EC-D8C612F6680D}" type="slidenum">
              <a:rPr lang="en-US" smtClean="0"/>
              <a:t>‹#›</a:t>
            </a:fld>
            <a:endParaRPr lang="en-US"/>
          </a:p>
        </p:txBody>
      </p:sp>
    </p:spTree>
    <p:extLst>
      <p:ext uri="{BB962C8B-B14F-4D97-AF65-F5344CB8AC3E}">
        <p14:creationId xmlns:p14="http://schemas.microsoft.com/office/powerpoint/2010/main" val="31776877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24FB63-7490-49D9-9C28-54130FBC8976}" type="datetimeFigureOut">
              <a:rPr lang="en-US" smtClean="0"/>
              <a:t>10/17/24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24A9797-4AE5-4639-A5EC-D8C612F6680D}" type="slidenum">
              <a:rPr lang="en-US" smtClean="0"/>
              <a:t>‹#›</a:t>
            </a:fld>
            <a:endParaRPr lang="en-US"/>
          </a:p>
        </p:txBody>
      </p:sp>
    </p:spTree>
    <p:extLst>
      <p:ext uri="{BB962C8B-B14F-4D97-AF65-F5344CB8AC3E}">
        <p14:creationId xmlns:p14="http://schemas.microsoft.com/office/powerpoint/2010/main" val="335515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1337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4174821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2766218"/>
            <a:ext cx="10515600" cy="1325563"/>
          </a:xfrm>
        </p:spPr>
        <p:txBody>
          <a:bodyPr/>
          <a:lstStyle>
            <a:lvl1pPr algn="ctr">
              <a:defRPr/>
            </a:lvl1pPr>
          </a:lstStyle>
          <a:p>
            <a:r>
              <a:rPr lang="en-US"/>
              <a:t>Click to edit Master title style</a:t>
            </a:r>
            <a:endParaRPr lang="en-US" dirty="0"/>
          </a:p>
        </p:txBody>
      </p:sp>
    </p:spTree>
    <p:extLst>
      <p:ext uri="{BB962C8B-B14F-4D97-AF65-F5344CB8AC3E}">
        <p14:creationId xmlns:p14="http://schemas.microsoft.com/office/powerpoint/2010/main" val="25652592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Title 1"/>
          <p:cNvSpPr>
            <a:spLocks noGrp="1"/>
          </p:cNvSpPr>
          <p:nvPr>
            <p:ph type="title"/>
          </p:nvPr>
        </p:nvSpPr>
        <p:spPr>
          <a:xfrm>
            <a:off x="945776" y="5344379"/>
            <a:ext cx="10515600" cy="1325563"/>
          </a:xfr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1259746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900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Subtitle 2"/>
          <p:cNvSpPr>
            <a:spLocks noGrp="1"/>
          </p:cNvSpPr>
          <p:nvPr>
            <p:ph type="subTitle" idx="1"/>
          </p:nvPr>
        </p:nvSpPr>
        <p:spPr>
          <a:xfrm>
            <a:off x="838200" y="1804086"/>
            <a:ext cx="10515600" cy="3344563"/>
          </a:xfrm>
        </p:spPr>
        <p:txBody>
          <a:bodyPr anchor="t">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Title 1"/>
          <p:cNvSpPr txBox="1">
            <a:spLocks/>
          </p:cNvSpPr>
          <p:nvPr/>
        </p:nvSpPr>
        <p:spPr>
          <a:xfrm>
            <a:off x="945776" y="534437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rgbClr val="FFFF00"/>
                </a:solidFill>
                <a:latin typeface="Arial" panose="020B0604020202020204" pitchFamily="34" charset="0"/>
                <a:ea typeface="+mj-ea"/>
                <a:cs typeface="Arial" panose="020B0604020202020204" pitchFamily="34" charset="0"/>
              </a:defRPr>
            </a:lvl1pPr>
          </a:lstStyle>
          <a:p>
            <a:r>
              <a:rPr lang="en-US" sz="2400" dirty="0">
                <a:solidFill>
                  <a:schemeClr val="tx1">
                    <a:lumMod val="65000"/>
                  </a:schemeClr>
                </a:solidFill>
              </a:rPr>
              <a:t>Click to </a:t>
            </a:r>
            <a:r>
              <a:rPr lang="en-US" sz="2400">
                <a:solidFill>
                  <a:schemeClr val="tx1">
                    <a:lumMod val="65000"/>
                  </a:schemeClr>
                </a:solidFill>
              </a:rPr>
              <a:t>edit Reference</a:t>
            </a:r>
            <a:endParaRPr lang="en-US" sz="2400" dirty="0">
              <a:solidFill>
                <a:schemeClr val="tx1">
                  <a:lumMod val="65000"/>
                </a:schemeClr>
              </a:solidFill>
            </a:endParaRPr>
          </a:p>
        </p:txBody>
      </p:sp>
    </p:spTree>
    <p:extLst>
      <p:ext uri="{BB962C8B-B14F-4D97-AF65-F5344CB8AC3E}">
        <p14:creationId xmlns:p14="http://schemas.microsoft.com/office/powerpoint/2010/main" val="366270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709738"/>
            <a:ext cx="10515600" cy="2852737"/>
          </a:xfrm>
        </p:spPr>
        <p:txBody>
          <a:bodyPr anchor="b">
            <a:normAutofit/>
          </a:bodyPr>
          <a:lstStyle>
            <a:lvl1pPr>
              <a:defRPr sz="2000">
                <a:solidFill>
                  <a:schemeClr val="tx1"/>
                </a:solidFill>
              </a:defRPr>
            </a:lvl1pPr>
          </a:lstStyle>
          <a:p>
            <a:pPr lvl="0"/>
            <a:r>
              <a:rPr lang="en-US" dirty="0"/>
              <a:t>Edit Master text styles</a:t>
            </a:r>
          </a:p>
        </p:txBody>
      </p:sp>
      <p:sp>
        <p:nvSpPr>
          <p:cNvPr id="3" name="Text Placeholder 2"/>
          <p:cNvSpPr>
            <a:spLocks noGrp="1"/>
          </p:cNvSpPr>
          <p:nvPr>
            <p:ph type="body" idx="1" hasCustomPrompt="1"/>
          </p:nvPr>
        </p:nvSpPr>
        <p:spPr>
          <a:xfrm>
            <a:off x="831850" y="4589463"/>
            <a:ext cx="10515600" cy="1500187"/>
          </a:xfrm>
        </p:spPr>
        <p:txBody>
          <a:bodyPr>
            <a:normAutofit/>
          </a:bodyPr>
          <a:lstStyle>
            <a:lvl1pPr marL="0" indent="0" algn="ctr">
              <a:buNone/>
              <a:defRPr sz="4000">
                <a:solidFill>
                  <a:srgbClr val="FFFF0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title style</a:t>
            </a:r>
          </a:p>
        </p:txBody>
      </p:sp>
    </p:spTree>
    <p:extLst>
      <p:ext uri="{BB962C8B-B14F-4D97-AF65-F5344CB8AC3E}">
        <p14:creationId xmlns:p14="http://schemas.microsoft.com/office/powerpoint/2010/main" val="3093620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57822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9888740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000" b="1" kern="1200">
          <a:solidFill>
            <a:srgbClr val="FFFF00"/>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8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5.x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5.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WWI</a:t>
            </a:r>
            <a:r>
              <a:rPr kumimoji="0" lang="ar-EG" sz="3600" b="1" i="0" u="none" strike="noStrike" kern="1200" cap="none" spc="0" normalizeH="0" baseline="0" noProof="0" dirty="0">
                <a:ln>
                  <a:noFill/>
                </a:ln>
                <a:solidFill>
                  <a:prstClr val="white"/>
                </a:solidFill>
                <a:effectLst/>
                <a:uLnTx/>
                <a:uFillTx/>
                <a:latin typeface="Calibri" panose="020F0502020204030204"/>
                <a:ea typeface="+mn-ea"/>
                <a:cs typeface="+mn-cs"/>
              </a:rPr>
              <a:t>تمثال مذهل </a:t>
            </a:r>
            <a:r>
              <a:rPr kumimoji="0" lang="ar-SA" sz="3600" b="1" i="0" u="none" strike="noStrike" kern="1200" cap="none" spc="0" normalizeH="0" baseline="0" noProof="0" dirty="0" err="1">
                <a:ln>
                  <a:noFill/>
                </a:ln>
                <a:solidFill>
                  <a:schemeClr val="tx1"/>
                </a:solidFill>
                <a:effectLst/>
                <a:uLnTx/>
                <a:uFillTx/>
                <a:latin typeface="Calibri" panose="020F0502020204030204"/>
                <a:ea typeface="+mn-ea"/>
                <a:cs typeface="+mn-cs"/>
              </a:rPr>
              <a:t>لل</a:t>
            </a:r>
            <a:r>
              <a:rPr lang="ar-EG" sz="3600" b="1" dirty="0">
                <a:solidFill>
                  <a:schemeClr val="tx1"/>
                </a:solidFill>
              </a:rPr>
              <a:t>حرب العالمية الأولى </a:t>
            </a:r>
            <a:endParaRPr lang="en-US" sz="3600" b="1" dirty="0">
              <a:solidFill>
                <a:schemeClr val="tx1"/>
              </a:solidFill>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white"/>
                </a:solidFill>
                <a:effectLst/>
                <a:uLnTx/>
                <a:uFillTx/>
                <a:latin typeface="Calibri" panose="020F0502020204030204"/>
                <a:ea typeface="+mn-ea"/>
                <a:cs typeface="+mn-cs"/>
              </a:rPr>
              <a:t>التذكاري للحرب العالمية الأولى في واشنطن العاصمة</a:t>
            </a:r>
            <a:endPar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p:cNvSpPr>
            <a:spLocks noGrp="1"/>
          </p:cNvSpPr>
          <p:nvPr>
            <p:ph type="title"/>
          </p:nvPr>
        </p:nvSpPr>
        <p:spPr>
          <a:xfrm>
            <a:off x="990600" y="389467"/>
            <a:ext cx="10591800" cy="2810933"/>
          </a:xfrm>
        </p:spPr>
        <p:txBody>
          <a:bodyPr>
            <a:normAutofit/>
          </a:bodyPr>
          <a:lstStyle/>
          <a:p>
            <a:br>
              <a:rPr lang="en-US" dirty="0"/>
            </a:br>
            <a:r>
              <a:rPr lang="en-US" dirty="0"/>
              <a:t>A Spectacular Sculpture for the WWI Memorial in Washington DC</a:t>
            </a:r>
          </a:p>
        </p:txBody>
      </p:sp>
      <p:sp>
        <p:nvSpPr>
          <p:cNvPr id="3" name="Title 3"/>
          <p:cNvSpPr txBox="1">
            <a:spLocks/>
          </p:cNvSpPr>
          <p:nvPr/>
        </p:nvSpPr>
        <p:spPr>
          <a:xfrm>
            <a:off x="990600" y="3657600"/>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b="1" kern="1200">
                <a:solidFill>
                  <a:srgbClr val="FFFF00"/>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4000" b="1" i="0" u="none" strike="noStrike" kern="1200" cap="none" spc="0" normalizeH="0" baseline="0" noProof="0" dirty="0">
              <a:ln>
                <a:noFill/>
              </a:ln>
              <a:solidFill>
                <a:srgbClr val="FFFF00"/>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851405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685800"/>
            <a:ext cx="10668000" cy="2835275"/>
          </a:xfrm>
        </p:spPr>
        <p:txBody>
          <a:bodyPr>
            <a:noAutofit/>
          </a:bodyPr>
          <a:lstStyle/>
          <a:p>
            <a:pPr algn="r"/>
            <a:r>
              <a:rPr lang="ar-EG" sz="3200" dirty="0"/>
              <a:t>كانت الحرب العالمية الأولى - من 1914 إلى 1918 - تسمى "الحرب العظمى" وأودت بحياة حوالي 40 مليون ضحية عسكرية ومدنية. كان هناك 20 مليون قتيل و 21 مليون جريح. ويشمل العدد الإجمالي للقتلى 9.7 مليون عسكري وحوالي 10 ملايين مدني.</a:t>
            </a:r>
            <a:endParaRPr lang="en-US" sz="3200" dirty="0"/>
          </a:p>
        </p:txBody>
      </p:sp>
      <p:sp>
        <p:nvSpPr>
          <p:cNvPr id="4" name="Content Placeholder 3"/>
          <p:cNvSpPr>
            <a:spLocks noGrp="1"/>
          </p:cNvSpPr>
          <p:nvPr>
            <p:ph idx="1"/>
          </p:nvPr>
        </p:nvSpPr>
        <p:spPr>
          <a:xfrm>
            <a:off x="838200" y="3810000"/>
            <a:ext cx="10515600" cy="2366962"/>
          </a:xfrm>
        </p:spPr>
        <p:txBody>
          <a:bodyPr>
            <a:normAutofit/>
          </a:bodyPr>
          <a:lstStyle/>
          <a:p>
            <a:pPr marL="0" indent="0" algn="r">
              <a:buNone/>
            </a:pPr>
            <a:r>
              <a:rPr lang="ar-EG" dirty="0"/>
              <a:t>توفي آخر قدامى المحاربين الأمريكيين الباقين على قيد الحياة في الحرب العالمية الأولى في عام 2011 ، لكن المنظمين يأملون أن يساعد النصب التذكاري الزوار على البقاء على اتصال بماضي الأمة. خدم ما يقرب من 4.7 مليون رجل وامرأة أمريكيين في الصراع. قتل ما يقرب من 117000 جندي أمريكي ، وعاد 204000 آخرون إلى ديارهم مصابين.</a:t>
            </a:r>
          </a:p>
        </p:txBody>
      </p:sp>
    </p:spTree>
    <p:extLst>
      <p:ext uri="{BB962C8B-B14F-4D97-AF65-F5344CB8AC3E}">
        <p14:creationId xmlns:p14="http://schemas.microsoft.com/office/powerpoint/2010/main" val="30641232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962400"/>
            <a:ext cx="9937376" cy="2326542"/>
          </a:xfrm>
        </p:spPr>
        <p:txBody>
          <a:bodyPr>
            <a:normAutofit/>
          </a:bodyPr>
          <a:lstStyle/>
          <a:p>
            <a:r>
              <a:rPr lang="en-US" dirty="0"/>
              <a:t>According to the World War I Centennial Commission, A Soldier’s Journey is now the largest free-standing high-relief bronze in the Western Hemisphere.</a:t>
            </a:r>
          </a:p>
        </p:txBody>
      </p:sp>
      <p:pic>
        <p:nvPicPr>
          <p:cNvPr id="3" name="Picture 2"/>
          <p:cNvPicPr>
            <a:picLocks noChangeAspect="1"/>
          </p:cNvPicPr>
          <p:nvPr/>
        </p:nvPicPr>
        <p:blipFill>
          <a:blip r:embed="rId2"/>
          <a:stretch>
            <a:fillRect/>
          </a:stretch>
        </p:blipFill>
        <p:spPr>
          <a:xfrm>
            <a:off x="1371600" y="457200"/>
            <a:ext cx="9757508" cy="3286369"/>
          </a:xfrm>
          <a:prstGeom prst="rect">
            <a:avLst/>
          </a:prstGeom>
        </p:spPr>
      </p:pic>
    </p:spTree>
    <p:extLst>
      <p:ext uri="{BB962C8B-B14F-4D97-AF65-F5344CB8AC3E}">
        <p14:creationId xmlns:p14="http://schemas.microsoft.com/office/powerpoint/2010/main" val="3220106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962400"/>
            <a:ext cx="9937376" cy="2326542"/>
          </a:xfrm>
        </p:spPr>
        <p:txBody>
          <a:bodyPr>
            <a:normAutofit/>
          </a:bodyPr>
          <a:lstStyle/>
          <a:p>
            <a:r>
              <a:rPr lang="ar-EG" dirty="0"/>
              <a:t>وفقا للجنة المئوية للحرب العالمية الأولى ، تعد رحلة الجندي الآن أكبر برونز بارز قائم بذاته في نصف الكرة الغربي.</a:t>
            </a:r>
            <a:endParaRPr lang="en-US" dirty="0"/>
          </a:p>
        </p:txBody>
      </p:sp>
      <p:pic>
        <p:nvPicPr>
          <p:cNvPr id="3" name="Picture 2"/>
          <p:cNvPicPr>
            <a:picLocks noChangeAspect="1"/>
          </p:cNvPicPr>
          <p:nvPr/>
        </p:nvPicPr>
        <p:blipFill>
          <a:blip r:embed="rId2"/>
          <a:stretch>
            <a:fillRect/>
          </a:stretch>
        </p:blipFill>
        <p:spPr>
          <a:xfrm>
            <a:off x="1371600" y="457200"/>
            <a:ext cx="9757508" cy="3286369"/>
          </a:xfrm>
          <a:prstGeom prst="rect">
            <a:avLst/>
          </a:prstGeom>
        </p:spPr>
      </p:pic>
    </p:spTree>
    <p:extLst>
      <p:ext uri="{BB962C8B-B14F-4D97-AF65-F5344CB8AC3E}">
        <p14:creationId xmlns:p14="http://schemas.microsoft.com/office/powerpoint/2010/main" val="1511996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43000" y="76200"/>
            <a:ext cx="10080274" cy="4461933"/>
          </a:xfrm>
          <a:prstGeom prst="rect">
            <a:avLst/>
          </a:prstGeom>
        </p:spPr>
      </p:pic>
      <p:sp>
        <p:nvSpPr>
          <p:cNvPr id="2" name="Title 1"/>
          <p:cNvSpPr>
            <a:spLocks noGrp="1"/>
          </p:cNvSpPr>
          <p:nvPr>
            <p:ph type="title"/>
          </p:nvPr>
        </p:nvSpPr>
        <p:spPr>
          <a:xfrm>
            <a:off x="1219200" y="4325816"/>
            <a:ext cx="10515600" cy="1072661"/>
          </a:xfrm>
        </p:spPr>
        <p:txBody>
          <a:bodyPr>
            <a:normAutofit/>
          </a:bodyPr>
          <a:lstStyle/>
          <a:p>
            <a:pPr algn="ctr"/>
            <a:r>
              <a:rPr lang="en-US" sz="3200" dirty="0"/>
              <a:t>A spectacular new bronze sculpture to celebrate those who died in WWI…</a:t>
            </a:r>
          </a:p>
        </p:txBody>
      </p:sp>
      <p:sp>
        <p:nvSpPr>
          <p:cNvPr id="6" name="TextBox 5">
            <a:extLst>
              <a:ext uri="{FF2B5EF4-FFF2-40B4-BE49-F238E27FC236}">
                <a16:creationId xmlns:a16="http://schemas.microsoft.com/office/drawing/2014/main" id="{07BD2BD7-EC57-7209-37FE-8EBA647D1AB2}"/>
              </a:ext>
            </a:extLst>
          </p:cNvPr>
          <p:cNvSpPr txBox="1"/>
          <p:nvPr/>
        </p:nvSpPr>
        <p:spPr>
          <a:xfrm>
            <a:off x="457200" y="5797078"/>
            <a:ext cx="11430000" cy="584775"/>
          </a:xfrm>
          <a:prstGeom prst="rect">
            <a:avLst/>
          </a:prstGeom>
          <a:noFill/>
        </p:spPr>
        <p:txBody>
          <a:bodyPr wrap="square" rtlCol="0">
            <a:spAutoFit/>
          </a:bodyPr>
          <a:lstStyle/>
          <a:p>
            <a:r>
              <a:rPr lang="ar-EG" sz="3200" b="1" dirty="0"/>
              <a:t>تمثال برونزي جديد مذهل للاحتفال بأولئك الذين ماتوا في الحرب العالمية الأولى ...</a:t>
            </a:r>
            <a:endParaRPr lang="en-US" sz="3200" b="1" dirty="0"/>
          </a:p>
        </p:txBody>
      </p:sp>
    </p:spTree>
    <p:extLst>
      <p:ext uri="{BB962C8B-B14F-4D97-AF65-F5344CB8AC3E}">
        <p14:creationId xmlns:p14="http://schemas.microsoft.com/office/powerpoint/2010/main" val="917492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85800" y="152400"/>
            <a:ext cx="5830297" cy="6336323"/>
          </a:xfrm>
          <a:prstGeom prst="rect">
            <a:avLst/>
          </a:prstGeom>
        </p:spPr>
      </p:pic>
      <p:sp>
        <p:nvSpPr>
          <p:cNvPr id="5" name="Content Placeholder 2"/>
          <p:cNvSpPr txBox="1">
            <a:spLocks/>
          </p:cNvSpPr>
          <p:nvPr/>
        </p:nvSpPr>
        <p:spPr>
          <a:xfrm>
            <a:off x="6858000" y="1219200"/>
            <a:ext cx="4038600" cy="5186363"/>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8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The monuments in Washington have a new addition to celebrate those who died in WWI…</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It is a spectacular, huge bronze high relief sculpture that is even more fascinating when illuminated at night.</a:t>
            </a:r>
          </a:p>
        </p:txBody>
      </p:sp>
    </p:spTree>
    <p:extLst>
      <p:ext uri="{BB962C8B-B14F-4D97-AF65-F5344CB8AC3E}">
        <p14:creationId xmlns:p14="http://schemas.microsoft.com/office/powerpoint/2010/main" val="3564674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85800" y="152400"/>
            <a:ext cx="5830297" cy="6336323"/>
          </a:xfrm>
          <a:prstGeom prst="rect">
            <a:avLst/>
          </a:prstGeom>
        </p:spPr>
      </p:pic>
      <p:sp>
        <p:nvSpPr>
          <p:cNvPr id="5" name="Content Placeholder 2"/>
          <p:cNvSpPr txBox="1">
            <a:spLocks/>
          </p:cNvSpPr>
          <p:nvPr/>
        </p:nvSpPr>
        <p:spPr>
          <a:xfrm>
            <a:off x="6858000" y="1219200"/>
            <a:ext cx="4038600" cy="518636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8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FAD7A088-7571-38FD-6380-4F2F2C23FD98}"/>
              </a:ext>
            </a:extLst>
          </p:cNvPr>
          <p:cNvSpPr txBox="1"/>
          <p:nvPr/>
        </p:nvSpPr>
        <p:spPr>
          <a:xfrm>
            <a:off x="7051432" y="1219200"/>
            <a:ext cx="5140568" cy="3970318"/>
          </a:xfrm>
          <a:prstGeom prst="rect">
            <a:avLst/>
          </a:prstGeom>
          <a:noFill/>
        </p:spPr>
        <p:txBody>
          <a:bodyPr wrap="square">
            <a:spAutoFit/>
          </a:bodyPr>
          <a:lstStyle/>
          <a:p>
            <a:pPr algn="r"/>
            <a:r>
              <a:rPr lang="ar-EG" sz="3600" b="1" dirty="0">
                <a:solidFill>
                  <a:srgbClr val="FFFF00"/>
                </a:solidFill>
              </a:rPr>
              <a:t>التماثيل في واشنطن لديها إضافة جديدة للاحتفال بأولئك الذين ماتوا في الحرب العالمية الأولى ...</a:t>
            </a:r>
            <a:endParaRPr lang="en-US" sz="3600" b="1" dirty="0">
              <a:solidFill>
                <a:srgbClr val="FFFF00"/>
              </a:solidFill>
            </a:endParaRPr>
          </a:p>
          <a:p>
            <a:pPr algn="r"/>
            <a:endParaRPr lang="ar-EG" sz="3600" b="1" dirty="0">
              <a:solidFill>
                <a:srgbClr val="FFFF00"/>
              </a:solidFill>
            </a:endParaRPr>
          </a:p>
          <a:p>
            <a:pPr algn="r"/>
            <a:r>
              <a:rPr lang="ar-EG" sz="3600" b="1" dirty="0">
                <a:solidFill>
                  <a:srgbClr val="FFFF00"/>
                </a:solidFill>
              </a:rPr>
              <a:t>إنه تمثال برونزي ضخم مذهل وبارز يكون أكثر روعة عند إضاءته في الليل.</a:t>
            </a:r>
          </a:p>
        </p:txBody>
      </p:sp>
    </p:spTree>
    <p:extLst>
      <p:ext uri="{BB962C8B-B14F-4D97-AF65-F5344CB8AC3E}">
        <p14:creationId xmlns:p14="http://schemas.microsoft.com/office/powerpoint/2010/main" val="151105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62000" y="150044"/>
            <a:ext cx="11125200" cy="5168325"/>
          </a:xfrm>
          <a:prstGeom prst="rect">
            <a:avLst/>
          </a:prstGeom>
        </p:spPr>
      </p:pic>
      <p:sp>
        <p:nvSpPr>
          <p:cNvPr id="4" name="Title 3"/>
          <p:cNvSpPr>
            <a:spLocks noGrp="1"/>
          </p:cNvSpPr>
          <p:nvPr>
            <p:ph type="title"/>
          </p:nvPr>
        </p:nvSpPr>
        <p:spPr>
          <a:xfrm>
            <a:off x="6248400" y="304800"/>
            <a:ext cx="4953000" cy="1006475"/>
          </a:xfrm>
        </p:spPr>
        <p:txBody>
          <a:bodyPr/>
          <a:lstStyle/>
          <a:p>
            <a:r>
              <a:rPr lang="en-US" dirty="0"/>
              <a:t>The largest bronze </a:t>
            </a:r>
          </a:p>
        </p:txBody>
      </p:sp>
      <p:sp>
        <p:nvSpPr>
          <p:cNvPr id="5" name="Content Placeholder 4"/>
          <p:cNvSpPr>
            <a:spLocks noGrp="1"/>
          </p:cNvSpPr>
          <p:nvPr>
            <p:ph idx="1"/>
          </p:nvPr>
        </p:nvSpPr>
        <p:spPr>
          <a:xfrm>
            <a:off x="1219200" y="5410200"/>
            <a:ext cx="10287000" cy="1300163"/>
          </a:xfrm>
        </p:spPr>
        <p:txBody>
          <a:bodyPr>
            <a:normAutofit fontScale="92500" lnSpcReduction="10000"/>
          </a:bodyPr>
          <a:lstStyle/>
          <a:p>
            <a:pPr marL="0" indent="0">
              <a:buNone/>
            </a:pPr>
            <a:r>
              <a:rPr lang="en-US" dirty="0"/>
              <a:t>“A Soldier’s Journey,” a 58-foot-long bronze artwork depicting vivid scenes from the war, was illuminated for the first time at a ceremony on September 13, 2024</a:t>
            </a:r>
          </a:p>
        </p:txBody>
      </p:sp>
    </p:spTree>
    <p:extLst>
      <p:ext uri="{BB962C8B-B14F-4D97-AF65-F5344CB8AC3E}">
        <p14:creationId xmlns:p14="http://schemas.microsoft.com/office/powerpoint/2010/main" val="2028032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62000" y="150044"/>
            <a:ext cx="11125200" cy="5168325"/>
          </a:xfrm>
          <a:prstGeom prst="rect">
            <a:avLst/>
          </a:prstGeom>
        </p:spPr>
      </p:pic>
      <p:sp>
        <p:nvSpPr>
          <p:cNvPr id="4" name="Title 3"/>
          <p:cNvSpPr>
            <a:spLocks noGrp="1"/>
          </p:cNvSpPr>
          <p:nvPr>
            <p:ph type="title"/>
          </p:nvPr>
        </p:nvSpPr>
        <p:spPr>
          <a:xfrm>
            <a:off x="8071338" y="147637"/>
            <a:ext cx="3657600" cy="1163638"/>
          </a:xfrm>
        </p:spPr>
        <p:txBody>
          <a:bodyPr/>
          <a:lstStyle/>
          <a:p>
            <a:r>
              <a:rPr lang="ar-EG" dirty="0"/>
              <a:t>أكبر برونزية </a:t>
            </a:r>
            <a:endParaRPr lang="en-US" dirty="0"/>
          </a:p>
        </p:txBody>
      </p:sp>
      <p:sp>
        <p:nvSpPr>
          <p:cNvPr id="5" name="Content Placeholder 4"/>
          <p:cNvSpPr>
            <a:spLocks noGrp="1"/>
          </p:cNvSpPr>
          <p:nvPr>
            <p:ph idx="1"/>
          </p:nvPr>
        </p:nvSpPr>
        <p:spPr>
          <a:xfrm>
            <a:off x="1219200" y="5410200"/>
            <a:ext cx="10287000" cy="1300163"/>
          </a:xfrm>
        </p:spPr>
        <p:txBody>
          <a:bodyPr>
            <a:normAutofit/>
          </a:bodyPr>
          <a:lstStyle/>
          <a:p>
            <a:pPr marL="0" indent="0" algn="ctr">
              <a:buNone/>
            </a:pPr>
            <a:r>
              <a:rPr lang="ar-EG" dirty="0">
                <a:solidFill>
                  <a:srgbClr val="FFFF00"/>
                </a:solidFill>
              </a:rPr>
              <a:t>"رحلة جندي" ، عمل فني برونزي بطول 58 قدما يصور مشاهد حية من الحرب ، أضاء لأول مرة في حفل أقيم في 13 سبتمبر 2024</a:t>
            </a:r>
          </a:p>
        </p:txBody>
      </p:sp>
    </p:spTree>
    <p:extLst>
      <p:ext uri="{BB962C8B-B14F-4D97-AF65-F5344CB8AC3E}">
        <p14:creationId xmlns:p14="http://schemas.microsoft.com/office/powerpoint/2010/main" val="2687064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0" y="457200"/>
            <a:ext cx="3124200" cy="3581401"/>
          </a:xfrm>
        </p:spPr>
        <p:txBody>
          <a:bodyPr>
            <a:normAutofit fontScale="90000"/>
          </a:bodyPr>
          <a:lstStyle/>
          <a:p>
            <a:r>
              <a:rPr lang="en-US" sz="3200" dirty="0"/>
              <a:t>The 25-ton</a:t>
            </a:r>
            <a:br>
              <a:rPr lang="en-US" sz="3200" dirty="0"/>
            </a:br>
            <a:r>
              <a:rPr lang="en-US" sz="3200" dirty="0"/>
              <a:t>58-foot-long bronze sculpture called “A Soldier’s Journey” was created by artist Sabin Howard. </a:t>
            </a:r>
          </a:p>
        </p:txBody>
      </p:sp>
      <p:pic>
        <p:nvPicPr>
          <p:cNvPr id="3" name="Picture 2"/>
          <p:cNvPicPr>
            <a:picLocks noChangeAspect="1"/>
          </p:cNvPicPr>
          <p:nvPr/>
        </p:nvPicPr>
        <p:blipFill>
          <a:blip r:embed="rId2"/>
          <a:stretch>
            <a:fillRect/>
          </a:stretch>
        </p:blipFill>
        <p:spPr>
          <a:xfrm>
            <a:off x="180331" y="4495800"/>
            <a:ext cx="12008948" cy="2217615"/>
          </a:xfrm>
          <a:prstGeom prst="rect">
            <a:avLst/>
          </a:prstGeom>
        </p:spPr>
      </p:pic>
      <p:pic>
        <p:nvPicPr>
          <p:cNvPr id="4" name="Picture 3"/>
          <p:cNvPicPr>
            <a:picLocks noChangeAspect="1"/>
          </p:cNvPicPr>
          <p:nvPr/>
        </p:nvPicPr>
        <p:blipFill>
          <a:blip r:embed="rId3"/>
          <a:stretch>
            <a:fillRect/>
          </a:stretch>
        </p:blipFill>
        <p:spPr>
          <a:xfrm>
            <a:off x="8534400" y="76200"/>
            <a:ext cx="3189432" cy="4199164"/>
          </a:xfrm>
          <a:prstGeom prst="rect">
            <a:avLst/>
          </a:prstGeom>
        </p:spPr>
      </p:pic>
      <p:pic>
        <p:nvPicPr>
          <p:cNvPr id="6" name="Picture 5"/>
          <p:cNvPicPr>
            <a:picLocks noChangeAspect="1"/>
          </p:cNvPicPr>
          <p:nvPr/>
        </p:nvPicPr>
        <p:blipFill>
          <a:blip r:embed="rId4"/>
          <a:stretch>
            <a:fillRect/>
          </a:stretch>
        </p:blipFill>
        <p:spPr>
          <a:xfrm>
            <a:off x="685800" y="685800"/>
            <a:ext cx="4084264" cy="3429000"/>
          </a:xfrm>
          <a:prstGeom prst="rect">
            <a:avLst/>
          </a:prstGeom>
        </p:spPr>
      </p:pic>
    </p:spTree>
    <p:extLst>
      <p:ext uri="{BB962C8B-B14F-4D97-AF65-F5344CB8AC3E}">
        <p14:creationId xmlns:p14="http://schemas.microsoft.com/office/powerpoint/2010/main" val="363660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0" y="457200"/>
            <a:ext cx="3124200" cy="3581401"/>
          </a:xfrm>
        </p:spPr>
        <p:txBody>
          <a:bodyPr>
            <a:normAutofit/>
          </a:bodyPr>
          <a:lstStyle/>
          <a:p>
            <a:r>
              <a:rPr lang="ar-EG" sz="3200" dirty="0"/>
              <a:t>تم إنشاء التمثال البرونزي الذي يبلغ وزنه 25 طنا وطوله 58 قدما والذي يسمى "رحلة الجندي" من قبل الفنانة سابين هوارد. </a:t>
            </a:r>
            <a:endParaRPr lang="en-US" sz="3200" dirty="0"/>
          </a:p>
        </p:txBody>
      </p:sp>
      <p:pic>
        <p:nvPicPr>
          <p:cNvPr id="3" name="Picture 2"/>
          <p:cNvPicPr>
            <a:picLocks noChangeAspect="1"/>
          </p:cNvPicPr>
          <p:nvPr/>
        </p:nvPicPr>
        <p:blipFill>
          <a:blip r:embed="rId2"/>
          <a:stretch>
            <a:fillRect/>
          </a:stretch>
        </p:blipFill>
        <p:spPr>
          <a:xfrm>
            <a:off x="180331" y="4495800"/>
            <a:ext cx="12008948" cy="2217615"/>
          </a:xfrm>
          <a:prstGeom prst="rect">
            <a:avLst/>
          </a:prstGeom>
        </p:spPr>
      </p:pic>
      <p:pic>
        <p:nvPicPr>
          <p:cNvPr id="4" name="Picture 3"/>
          <p:cNvPicPr>
            <a:picLocks noChangeAspect="1"/>
          </p:cNvPicPr>
          <p:nvPr/>
        </p:nvPicPr>
        <p:blipFill>
          <a:blip r:embed="rId3"/>
          <a:stretch>
            <a:fillRect/>
          </a:stretch>
        </p:blipFill>
        <p:spPr>
          <a:xfrm>
            <a:off x="8534400" y="76200"/>
            <a:ext cx="3189432" cy="4199164"/>
          </a:xfrm>
          <a:prstGeom prst="rect">
            <a:avLst/>
          </a:prstGeom>
        </p:spPr>
      </p:pic>
      <p:pic>
        <p:nvPicPr>
          <p:cNvPr id="6" name="Picture 5"/>
          <p:cNvPicPr>
            <a:picLocks noChangeAspect="1"/>
          </p:cNvPicPr>
          <p:nvPr/>
        </p:nvPicPr>
        <p:blipFill>
          <a:blip r:embed="rId4"/>
          <a:stretch>
            <a:fillRect/>
          </a:stretch>
        </p:blipFill>
        <p:spPr>
          <a:xfrm>
            <a:off x="685800" y="685800"/>
            <a:ext cx="4084264" cy="3429000"/>
          </a:xfrm>
          <a:prstGeom prst="rect">
            <a:avLst/>
          </a:prstGeom>
        </p:spPr>
      </p:pic>
    </p:spTree>
    <p:extLst>
      <p:ext uri="{BB962C8B-B14F-4D97-AF65-F5344CB8AC3E}">
        <p14:creationId xmlns:p14="http://schemas.microsoft.com/office/powerpoint/2010/main" val="3518945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685800"/>
            <a:ext cx="10668000" cy="2835275"/>
          </a:xfrm>
        </p:spPr>
        <p:txBody>
          <a:bodyPr>
            <a:noAutofit/>
          </a:bodyPr>
          <a:lstStyle/>
          <a:p>
            <a:r>
              <a:rPr lang="en-US" sz="2800" dirty="0"/>
              <a:t>World War I – from 1914 to 1918 – was called “the Great War” and claimed around 40 million military and civilian casualties. There were 20 million deaths and 21 million wounded. The total number of deaths includes 9.7 million military personnel and about 10 million civilians.</a:t>
            </a:r>
          </a:p>
        </p:txBody>
      </p:sp>
      <p:sp>
        <p:nvSpPr>
          <p:cNvPr id="4" name="Content Placeholder 3"/>
          <p:cNvSpPr>
            <a:spLocks noGrp="1"/>
          </p:cNvSpPr>
          <p:nvPr>
            <p:ph idx="1"/>
          </p:nvPr>
        </p:nvSpPr>
        <p:spPr>
          <a:xfrm>
            <a:off x="838200" y="3810000"/>
            <a:ext cx="10515600" cy="2366962"/>
          </a:xfrm>
        </p:spPr>
        <p:txBody>
          <a:bodyPr>
            <a:normAutofit fontScale="92500" lnSpcReduction="10000"/>
          </a:bodyPr>
          <a:lstStyle/>
          <a:p>
            <a:pPr marL="0" indent="0">
              <a:buNone/>
            </a:pPr>
            <a:r>
              <a:rPr lang="en-US" dirty="0"/>
              <a:t>The last surviving American World War I veteran died in 2011, but organizers hope the memorial will help visitors remain connected to the nation’s past. Roughly 4.7 million American men and women served in the conflict. Nearly 117,000 American troops were killed, and another 204,000 returned home with injuries.</a:t>
            </a:r>
          </a:p>
        </p:txBody>
      </p:sp>
    </p:spTree>
    <p:extLst>
      <p:ext uri="{BB962C8B-B14F-4D97-AF65-F5344CB8AC3E}">
        <p14:creationId xmlns:p14="http://schemas.microsoft.com/office/powerpoint/2010/main" val="4235340661"/>
      </p:ext>
    </p:extLst>
  </p:cSld>
  <p:clrMapOvr>
    <a:masterClrMapping/>
  </p:clrMapOvr>
</p:sld>
</file>

<file path=ppt/theme/theme1.xml><?xml version="1.0" encoding="utf-8"?>
<a:theme xmlns:a="http://schemas.openxmlformats.org/drawingml/2006/main" name="Theme1">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CF126D08-264B-469E-BC33-F7418BE0F370}" vid="{8660A268-5024-4202-B933-93AF55F0BCED}"/>
    </a:ext>
  </a:extLst>
</a:theme>
</file>

<file path=docProps/app.xml><?xml version="1.0" encoding="utf-8"?>
<Properties xmlns="http://schemas.openxmlformats.org/officeDocument/2006/extended-properties" xmlns:vt="http://schemas.openxmlformats.org/officeDocument/2006/docPropsVTypes">
  <TotalTime>45</TotalTime>
  <Words>477</Words>
  <Application>Microsoft Macintosh PowerPoint</Application>
  <PresentationFormat>Widescreen</PresentationFormat>
  <Paragraphs>23</Paragraphs>
  <Slides>12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Theme1</vt:lpstr>
      <vt:lpstr> A Spectacular Sculpture for the WWI Memorial in Washington DC</vt:lpstr>
      <vt:lpstr>A spectacular new bronze sculpture to celebrate those who died in WWI…</vt:lpstr>
      <vt:lpstr>PowerPoint Presentation</vt:lpstr>
      <vt:lpstr>PowerPoint Presentation</vt:lpstr>
      <vt:lpstr>The largest bronze </vt:lpstr>
      <vt:lpstr>أكبر برونزية </vt:lpstr>
      <vt:lpstr>The 25-ton 58-foot-long bronze sculpture called “A Soldier’s Journey” was created by artist Sabin Howard. </vt:lpstr>
      <vt:lpstr>تم إنشاء التمثال البرونزي الذي يبلغ وزنه 25 طنا وطوله 58 قدما والذي يسمى "رحلة الجندي" من قبل الفنانة سابين هوارد. </vt:lpstr>
      <vt:lpstr>World War I – from 1914 to 1918 – was called “the Great War” and claimed around 40 million military and civilian casualties. There were 20 million deaths and 21 million wounded. The total number of deaths includes 9.7 million military personnel and about 10 million civilians.</vt:lpstr>
      <vt:lpstr>كانت الحرب العالمية الأولى - من 1914 إلى 1918 - تسمى "الحرب العظمى" وأودت بحياة حوالي 40 مليون ضحية عسكرية ومدنية. كان هناك 20 مليون قتيل و 21 مليون جريح. ويشمل العدد الإجمالي للقتلى 9.7 مليون عسكري وحوالي 10 ملايين مدني.</vt:lpstr>
      <vt:lpstr>According to the World War I Centennial Commission, A Soldier’s Journey is now the largest free-standing high-relief bronze in the Western Hemisphere.</vt:lpstr>
      <vt:lpstr>وفقا للجنة المئوية للحرب العالمية الأولى ، تعد رحلة الجندي الآن أكبر برونز بارز قائم بذاته في نصف الكرة الغربي.</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 Spectacular Sculpture for the WWI Memorial in Washington DC</dc:title>
  <dc:creator>Sanstefano</dc:creator>
  <cp:lastModifiedBy>ISMAIL SERAGELDIN</cp:lastModifiedBy>
  <cp:revision>2</cp:revision>
  <dcterms:created xsi:type="dcterms:W3CDTF">2024-10-17T07:29:44Z</dcterms:created>
  <dcterms:modified xsi:type="dcterms:W3CDTF">2024-10-17T10:23:00Z</dcterms:modified>
</cp:coreProperties>
</file>